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70" r:id="rId2"/>
    <p:sldId id="317" r:id="rId3"/>
    <p:sldId id="289" r:id="rId4"/>
    <p:sldId id="318" r:id="rId5"/>
    <p:sldId id="457" r:id="rId6"/>
    <p:sldId id="466" r:id="rId7"/>
    <p:sldId id="467" r:id="rId8"/>
    <p:sldId id="468" r:id="rId9"/>
    <p:sldId id="456" r:id="rId10"/>
    <p:sldId id="395" r:id="rId11"/>
    <p:sldId id="385" r:id="rId12"/>
    <p:sldId id="470" r:id="rId13"/>
    <p:sldId id="471" r:id="rId14"/>
    <p:sldId id="469" r:id="rId15"/>
    <p:sldId id="473" r:id="rId16"/>
    <p:sldId id="472" r:id="rId17"/>
    <p:sldId id="396" r:id="rId18"/>
    <p:sldId id="474" r:id="rId19"/>
    <p:sldId id="477" r:id="rId20"/>
    <p:sldId id="476" r:id="rId21"/>
    <p:sldId id="475" r:id="rId22"/>
    <p:sldId id="478" r:id="rId23"/>
    <p:sldId id="399" r:id="rId24"/>
    <p:sldId id="430" r:id="rId25"/>
    <p:sldId id="417" r:id="rId26"/>
    <p:sldId id="458" r:id="rId27"/>
    <p:sldId id="449" r:id="rId28"/>
    <p:sldId id="363" r:id="rId29"/>
    <p:sldId id="36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Griggs" initials="TG" lastIdx="1" clrIdx="0"/>
  <p:cmAuthor id="2" name="Kevin Jans" initials="KJ" lastIdx="1" clrIdx="1">
    <p:extLst/>
  </p:cmAuthor>
  <p:cmAuthor id="3" name="Kevin Jans" initials="KJ [2]"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54" autoAdjust="0"/>
    <p:restoredTop sz="77872" autoAdjust="0"/>
  </p:normalViewPr>
  <p:slideViewPr>
    <p:cSldViewPr snapToGrid="0">
      <p:cViewPr varScale="1">
        <p:scale>
          <a:sx n="61" d="100"/>
          <a:sy n="61" d="100"/>
        </p:scale>
        <p:origin x="984" y="48"/>
      </p:cViewPr>
      <p:guideLst>
        <p:guide orient="horz" pos="2160"/>
        <p:guide pos="3840"/>
      </p:guideLst>
    </p:cSldViewPr>
  </p:slideViewPr>
  <p:notesTextViewPr>
    <p:cViewPr>
      <p:scale>
        <a:sx n="3" d="2"/>
        <a:sy n="3" d="2"/>
      </p:scale>
      <p:origin x="0" y="0"/>
    </p:cViewPr>
  </p:notesTextViewPr>
  <p:sorterViewPr>
    <p:cViewPr>
      <p:scale>
        <a:sx n="100" d="100"/>
        <a:sy n="100" d="100"/>
      </p:scale>
      <p:origin x="0" y="-11892"/>
    </p:cViewPr>
  </p:sorterViewPr>
  <p:notesViewPr>
    <p:cSldViewPr snapToGrid="0">
      <p:cViewPr>
        <p:scale>
          <a:sx n="100" d="100"/>
          <a:sy n="100" d="100"/>
        </p:scale>
        <p:origin x="1806" y="-11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00091-4BB9-407A-988D-710518F5A7A4}" type="datetimeFigureOut">
              <a:rPr lang="en-US" smtClean="0"/>
              <a:t>6/1/2017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BFF1AD-7B2A-4197-839A-AA3851C97BD2}" type="slidenum">
              <a:rPr lang="en-US" smtClean="0"/>
              <a:t>‹#›</a:t>
            </a:fld>
            <a:endParaRPr lang="en-US" dirty="0"/>
          </a:p>
        </p:txBody>
      </p:sp>
    </p:spTree>
    <p:extLst>
      <p:ext uri="{BB962C8B-B14F-4D97-AF65-F5344CB8AC3E}">
        <p14:creationId xmlns:p14="http://schemas.microsoft.com/office/powerpoint/2010/main" val="260946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1</a:t>
            </a:fld>
            <a:endParaRPr lang="en-US" dirty="0"/>
          </a:p>
        </p:txBody>
      </p:sp>
    </p:spTree>
    <p:extLst>
      <p:ext uri="{BB962C8B-B14F-4D97-AF65-F5344CB8AC3E}">
        <p14:creationId xmlns:p14="http://schemas.microsoft.com/office/powerpoint/2010/main" val="3503354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17</a:t>
            </a:fld>
            <a:endParaRPr lang="en-US" dirty="0"/>
          </a:p>
        </p:txBody>
      </p:sp>
    </p:spTree>
    <p:extLst>
      <p:ext uri="{BB962C8B-B14F-4D97-AF65-F5344CB8AC3E}">
        <p14:creationId xmlns:p14="http://schemas.microsoft.com/office/powerpoint/2010/main" val="3725924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19</a:t>
            </a:fld>
            <a:endParaRPr lang="en-US" dirty="0"/>
          </a:p>
        </p:txBody>
      </p:sp>
    </p:spTree>
    <p:extLst>
      <p:ext uri="{BB962C8B-B14F-4D97-AF65-F5344CB8AC3E}">
        <p14:creationId xmlns:p14="http://schemas.microsoft.com/office/powerpoint/2010/main" val="3820856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21</a:t>
            </a:fld>
            <a:endParaRPr lang="en-US" dirty="0"/>
          </a:p>
        </p:txBody>
      </p:sp>
    </p:spTree>
    <p:extLst>
      <p:ext uri="{BB962C8B-B14F-4D97-AF65-F5344CB8AC3E}">
        <p14:creationId xmlns:p14="http://schemas.microsoft.com/office/powerpoint/2010/main" val="3435592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22</a:t>
            </a:fld>
            <a:endParaRPr lang="en-US" dirty="0"/>
          </a:p>
        </p:txBody>
      </p:sp>
    </p:spTree>
    <p:extLst>
      <p:ext uri="{BB962C8B-B14F-4D97-AF65-F5344CB8AC3E}">
        <p14:creationId xmlns:p14="http://schemas.microsoft.com/office/powerpoint/2010/main" val="29775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24</a:t>
            </a:fld>
            <a:endParaRPr lang="en-US" dirty="0"/>
          </a:p>
        </p:txBody>
      </p:sp>
    </p:spTree>
    <p:extLst>
      <p:ext uri="{BB962C8B-B14F-4D97-AF65-F5344CB8AC3E}">
        <p14:creationId xmlns:p14="http://schemas.microsoft.com/office/powerpoint/2010/main" val="3355905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26</a:t>
            </a:fld>
            <a:endParaRPr lang="en-US" dirty="0"/>
          </a:p>
        </p:txBody>
      </p:sp>
    </p:spTree>
    <p:extLst>
      <p:ext uri="{BB962C8B-B14F-4D97-AF65-F5344CB8AC3E}">
        <p14:creationId xmlns:p14="http://schemas.microsoft.com/office/powerpoint/2010/main" val="3735146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29</a:t>
            </a:fld>
            <a:endParaRPr lang="en-US" dirty="0"/>
          </a:p>
        </p:txBody>
      </p:sp>
    </p:spTree>
    <p:extLst>
      <p:ext uri="{BB962C8B-B14F-4D97-AF65-F5344CB8AC3E}">
        <p14:creationId xmlns:p14="http://schemas.microsoft.com/office/powerpoint/2010/main" val="685066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FF1AD-7B2A-4197-839A-AA3851C97BD2}" type="slidenum">
              <a:rPr lang="en-US" smtClean="0"/>
              <a:t>2</a:t>
            </a:fld>
            <a:endParaRPr lang="en-US" dirty="0"/>
          </a:p>
        </p:txBody>
      </p:sp>
    </p:spTree>
    <p:extLst>
      <p:ext uri="{BB962C8B-B14F-4D97-AF65-F5344CB8AC3E}">
        <p14:creationId xmlns:p14="http://schemas.microsoft.com/office/powerpoint/2010/main" val="594080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5</a:t>
            </a:fld>
            <a:endParaRPr lang="en-US" dirty="0"/>
          </a:p>
        </p:txBody>
      </p:sp>
    </p:spTree>
    <p:extLst>
      <p:ext uri="{BB962C8B-B14F-4D97-AF65-F5344CB8AC3E}">
        <p14:creationId xmlns:p14="http://schemas.microsoft.com/office/powerpoint/2010/main" val="1082556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7</a:t>
            </a:fld>
            <a:endParaRPr lang="en-US" dirty="0"/>
          </a:p>
        </p:txBody>
      </p:sp>
    </p:spTree>
    <p:extLst>
      <p:ext uri="{BB962C8B-B14F-4D97-AF65-F5344CB8AC3E}">
        <p14:creationId xmlns:p14="http://schemas.microsoft.com/office/powerpoint/2010/main" val="1447659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8</a:t>
            </a:fld>
            <a:endParaRPr lang="en-US" dirty="0"/>
          </a:p>
        </p:txBody>
      </p:sp>
    </p:spTree>
    <p:extLst>
      <p:ext uri="{BB962C8B-B14F-4D97-AF65-F5344CB8AC3E}">
        <p14:creationId xmlns:p14="http://schemas.microsoft.com/office/powerpoint/2010/main" val="1943593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10</a:t>
            </a:fld>
            <a:endParaRPr lang="en-US" dirty="0"/>
          </a:p>
        </p:txBody>
      </p:sp>
    </p:spTree>
    <p:extLst>
      <p:ext uri="{BB962C8B-B14F-4D97-AF65-F5344CB8AC3E}">
        <p14:creationId xmlns:p14="http://schemas.microsoft.com/office/powerpoint/2010/main" val="1258993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12</a:t>
            </a:fld>
            <a:endParaRPr lang="en-US" dirty="0"/>
          </a:p>
        </p:txBody>
      </p:sp>
    </p:spTree>
    <p:extLst>
      <p:ext uri="{BB962C8B-B14F-4D97-AF65-F5344CB8AC3E}">
        <p14:creationId xmlns:p14="http://schemas.microsoft.com/office/powerpoint/2010/main" val="3372097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13</a:t>
            </a:fld>
            <a:endParaRPr lang="en-US" dirty="0"/>
          </a:p>
        </p:txBody>
      </p:sp>
    </p:spTree>
    <p:extLst>
      <p:ext uri="{BB962C8B-B14F-4D97-AF65-F5344CB8AC3E}">
        <p14:creationId xmlns:p14="http://schemas.microsoft.com/office/powerpoint/2010/main" val="3947233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BFF1AD-7B2A-4197-839A-AA3851C97BD2}" type="slidenum">
              <a:rPr lang="en-US" smtClean="0"/>
              <a:t>15</a:t>
            </a:fld>
            <a:endParaRPr lang="en-US" dirty="0"/>
          </a:p>
        </p:txBody>
      </p:sp>
    </p:spTree>
    <p:extLst>
      <p:ext uri="{BB962C8B-B14F-4D97-AF65-F5344CB8AC3E}">
        <p14:creationId xmlns:p14="http://schemas.microsoft.com/office/powerpoint/2010/main" val="682747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mn-lt"/>
              </a:defRPr>
            </a:lvl1pPr>
          </a:lstStyle>
          <a:p>
            <a:r>
              <a:rPr lang="en-US" dirty="0"/>
              <a:t>Click to edit Master title style</a:t>
            </a:r>
          </a:p>
        </p:txBody>
      </p:sp>
      <p:sp>
        <p:nvSpPr>
          <p:cNvPr id="3" name="Subtitle 2"/>
          <p:cNvSpPr>
            <a:spLocks noGrp="1"/>
          </p:cNvSpPr>
          <p:nvPr>
            <p:ph type="subTitle" idx="1"/>
          </p:nvPr>
        </p:nvSpPr>
        <p:spPr>
          <a:xfrm>
            <a:off x="1524000" y="3944936"/>
            <a:ext cx="9144000" cy="441039"/>
          </a:xfrm>
        </p:spPr>
        <p:txBody>
          <a:bodyPr/>
          <a:lstStyle>
            <a:lvl1pPr marL="0" indent="0" algn="ctr">
              <a:buNone/>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65531" y="5914739"/>
            <a:ext cx="3460937" cy="943261"/>
          </a:xfrm>
          <a:prstGeom prst="rect">
            <a:avLst/>
          </a:prstGeom>
        </p:spPr>
      </p:pic>
      <p:cxnSp>
        <p:nvCxnSpPr>
          <p:cNvPr id="12" name="Straight Connector 11"/>
          <p:cNvCxnSpPr/>
          <p:nvPr userDrawn="1"/>
        </p:nvCxnSpPr>
        <p:spPr>
          <a:xfrm flipV="1">
            <a:off x="3479800" y="3759200"/>
            <a:ext cx="5276850" cy="127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3"/>
          </p:nvPr>
        </p:nvSpPr>
        <p:spPr>
          <a:xfrm>
            <a:off x="0" y="5281614"/>
            <a:ext cx="6095999" cy="626775"/>
          </a:xfrm>
        </p:spPr>
        <p:txBody>
          <a:bodyPr/>
          <a:lstStyle>
            <a:lvl1pPr marL="0" indent="0">
              <a:buNone/>
              <a:defRPr>
                <a:latin typeface="+mn-lt"/>
              </a:defRPr>
            </a:lvl1pPr>
          </a:lstStyle>
          <a:p>
            <a:pPr lvl="0"/>
            <a:r>
              <a:rPr lang="en-US" dirty="0"/>
              <a:t>Click to edit Master text styles</a:t>
            </a:r>
          </a:p>
        </p:txBody>
      </p:sp>
      <p:sp>
        <p:nvSpPr>
          <p:cNvPr id="17" name="Text Placeholder 16"/>
          <p:cNvSpPr>
            <a:spLocks noGrp="1"/>
          </p:cNvSpPr>
          <p:nvPr>
            <p:ph type="body" sz="quarter" idx="14"/>
          </p:nvPr>
        </p:nvSpPr>
        <p:spPr>
          <a:xfrm>
            <a:off x="6108700" y="5281614"/>
            <a:ext cx="6083300" cy="626775"/>
          </a:xfrm>
        </p:spPr>
        <p:txBody>
          <a:bodyPr/>
          <a:lstStyle>
            <a:lvl1pPr marL="0" indent="0" algn="r">
              <a:buNone/>
              <a:defRPr>
                <a:latin typeface="+mn-lt"/>
              </a:defRPr>
            </a:lvl1pPr>
          </a:lstStyle>
          <a:p>
            <a:pPr lvl="0"/>
            <a:r>
              <a:rPr lang="en-US" dirty="0"/>
              <a:t>Click to edit Master text styles</a:t>
            </a:r>
          </a:p>
        </p:txBody>
      </p:sp>
    </p:spTree>
    <p:extLst>
      <p:ext uri="{BB962C8B-B14F-4D97-AF65-F5344CB8AC3E}">
        <p14:creationId xmlns:p14="http://schemas.microsoft.com/office/powerpoint/2010/main" val="3715174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a:t>Click to edit Master title style</a:t>
            </a:r>
          </a:p>
        </p:txBody>
      </p:sp>
      <p:sp>
        <p:nvSpPr>
          <p:cNvPr id="3" name="Vertical Text Placeholder 2"/>
          <p:cNvSpPr>
            <a:spLocks noGrp="1"/>
          </p:cNvSpPr>
          <p:nvPr>
            <p:ph type="body" orient="vert" idx="1"/>
          </p:nvPr>
        </p:nvSpPr>
        <p:spPr>
          <a:xfrm>
            <a:off x="838200" y="1825625"/>
            <a:ext cx="10515600" cy="40862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98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521325"/>
          </a:xfrm>
        </p:spPr>
        <p:txBody>
          <a:bodyPr vert="eaVert"/>
          <a:lstStyle>
            <a:lvl1pPr>
              <a:defRPr>
                <a:latin typeface="+mn-lt"/>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5213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510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mn-lt"/>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defRPr/>
            </a:pPr>
            <a:endParaRPr lang="en-US" dirty="0"/>
          </a:p>
        </p:txBody>
      </p:sp>
    </p:spTree>
    <p:extLst>
      <p:ext uri="{BB962C8B-B14F-4D97-AF65-F5344CB8AC3E}">
        <p14:creationId xmlns:p14="http://schemas.microsoft.com/office/powerpoint/2010/main" val="54689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p:cNvSpPr>
            <a:spLocks noGrp="1"/>
          </p:cNvSpPr>
          <p:nvPr>
            <p:ph idx="1"/>
          </p:nvPr>
        </p:nvSpPr>
        <p:spPr>
          <a:xfrm>
            <a:off x="838200" y="1825625"/>
            <a:ext cx="10515600" cy="40798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453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mn-lt"/>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309687"/>
          </a:xfrm>
        </p:spPr>
        <p:txBody>
          <a:bodyPr/>
          <a:lstStyle>
            <a:lvl1pPr marL="0" indent="0">
              <a:buNone/>
              <a:defRPr sz="2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cxnSp>
        <p:nvCxnSpPr>
          <p:cNvPr id="7" name="Straight Connector 6"/>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61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0925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0925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88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mn-lt"/>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40042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40042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75607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a:t>Click to edit Master title style</a:t>
            </a:r>
          </a:p>
        </p:txBody>
      </p:sp>
      <p:cxnSp>
        <p:nvCxnSpPr>
          <p:cNvPr id="6" name="Straight Connector 5"/>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072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033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n-lt"/>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8" name="Straight Connector 7"/>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41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n-lt"/>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8" name="Straight Connector 7"/>
          <p:cNvCxnSpPr/>
          <p:nvPr userDrawn="1"/>
        </p:nvCxnSpPr>
        <p:spPr>
          <a:xfrm flipV="1">
            <a:off x="1938195" y="6209830"/>
            <a:ext cx="8665883" cy="17929"/>
          </a:xfrm>
          <a:prstGeom prst="line">
            <a:avLst/>
          </a:prstGeom>
          <a:ln w="12700">
            <a:solidFill>
              <a:srgbClr val="FF26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81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961825" y="6218795"/>
            <a:ext cx="2268350" cy="618227"/>
          </a:xfrm>
          <a:prstGeom prst="rect">
            <a:avLst/>
          </a:prstGeom>
        </p:spPr>
      </p:pic>
    </p:spTree>
    <p:extLst>
      <p:ext uri="{BB962C8B-B14F-4D97-AF65-F5344CB8AC3E}">
        <p14:creationId xmlns:p14="http://schemas.microsoft.com/office/powerpoint/2010/main" val="1427470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shelley.hall@skywayacquisition.com"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hyperlink" Target="http://www.skywayacquisition.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ea typeface="Adobe Fan Heiti Std B" pitchFamily="34" charset="-128"/>
                <a:cs typeface="Arial" panose="020B0604020202020204" pitchFamily="34" charset="0"/>
              </a:rPr>
              <a:t>Shelley Hall</a:t>
            </a:r>
          </a:p>
        </p:txBody>
      </p:sp>
      <p:sp>
        <p:nvSpPr>
          <p:cNvPr id="3" name="Content Placeholder 2"/>
          <p:cNvSpPr>
            <a:spLocks noGrp="1"/>
          </p:cNvSpPr>
          <p:nvPr>
            <p:ph idx="1"/>
          </p:nvPr>
        </p:nvSpPr>
        <p:spPr>
          <a:xfrm>
            <a:off x="838200" y="1483113"/>
            <a:ext cx="10515600" cy="4422388"/>
          </a:xfrm>
          <a:noFill/>
        </p:spPr>
        <p:txBody>
          <a:bodyPr>
            <a:normAutofit/>
          </a:bodyPr>
          <a:lstStyle/>
          <a:p>
            <a:r>
              <a:rPr lang="en-US" dirty="0">
                <a:latin typeface="+mn-lt"/>
                <a:ea typeface="Adobe Fan Heiti Std B" pitchFamily="34" charset="-128"/>
                <a:cs typeface="Arial" panose="020B0604020202020204" pitchFamily="34" charset="0"/>
              </a:rPr>
              <a:t>32 years in Department of Defense (retired Nov 2015)</a:t>
            </a:r>
          </a:p>
          <a:p>
            <a:pPr lvl="1"/>
            <a:r>
              <a:rPr lang="en-US" dirty="0">
                <a:latin typeface="+mn-lt"/>
                <a:ea typeface="Adobe Fan Heiti Std B" pitchFamily="34" charset="-128"/>
                <a:cs typeface="Arial" panose="020B0604020202020204" pitchFamily="34" charset="0"/>
              </a:rPr>
              <a:t>USAF (AFMC and AFSPC)</a:t>
            </a:r>
          </a:p>
          <a:p>
            <a:pPr>
              <a:lnSpc>
                <a:spcPct val="100000"/>
              </a:lnSpc>
            </a:pPr>
            <a:r>
              <a:rPr lang="en-US" dirty="0">
                <a:latin typeface="+mn-lt"/>
                <a:ea typeface="Adobe Fan Heiti Std B" pitchFamily="34" charset="-128"/>
                <a:cs typeface="Arial" panose="020B0604020202020204" pitchFamily="34" charset="0"/>
              </a:rPr>
              <a:t>Held unlimited Contracting Officer’s warrant for 23 years</a:t>
            </a:r>
          </a:p>
          <a:p>
            <a:pPr>
              <a:lnSpc>
                <a:spcPct val="100000"/>
              </a:lnSpc>
            </a:pPr>
            <a:r>
              <a:rPr lang="en-US" dirty="0">
                <a:latin typeface="+mn-lt"/>
                <a:ea typeface="Adobe Fan Heiti Std B" pitchFamily="34" charset="-128"/>
                <a:cs typeface="Arial" panose="020B0604020202020204" pitchFamily="34" charset="0"/>
              </a:rPr>
              <a:t>Community Relations and Content Manager for Skyway</a:t>
            </a:r>
          </a:p>
          <a:p>
            <a:pPr>
              <a:lnSpc>
                <a:spcPct val="100000"/>
              </a:lnSpc>
            </a:pPr>
            <a:r>
              <a:rPr lang="en-US" dirty="0">
                <a:latin typeface="+mn-lt"/>
                <a:ea typeface="Adobe Fan Heiti Std B" pitchFamily="34" charset="-128"/>
                <a:cs typeface="Arial" panose="020B0604020202020204" pitchFamily="34" charset="0"/>
              </a:rPr>
              <a:t>Expertise in services and supplies, Federal Supply Schedules, pre-and post-award, simplified acquisition to large dollar technically complex source selections, Foreign Military Sales, and commercial and non-commercial</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1</a:t>
            </a:fld>
            <a:endParaRPr lang="en-US" dirty="0">
              <a:latin typeface="Arial" panose="020B0604020202020204" pitchFamily="34" charset="0"/>
              <a:ea typeface="Adobe Fan Heiti Std B" pitchFamily="34" charset="-128"/>
              <a:cs typeface="Arial" panose="020B0604020202020204" pitchFamily="34" charset="0"/>
            </a:endParaRPr>
          </a:p>
        </p:txBody>
      </p:sp>
      <p:sp>
        <p:nvSpPr>
          <p:cNvPr id="6" name="TextBox 5"/>
          <p:cNvSpPr txBox="1"/>
          <p:nvPr/>
        </p:nvSpPr>
        <p:spPr>
          <a:xfrm>
            <a:off x="4789360" y="5453827"/>
            <a:ext cx="2613279" cy="646331"/>
          </a:xfrm>
          <a:prstGeom prst="rect">
            <a:avLst/>
          </a:prstGeom>
          <a:noFill/>
        </p:spPr>
        <p:txBody>
          <a:bodyPr wrap="none" rtlCol="0">
            <a:spAutoFit/>
          </a:bodyPr>
          <a:lstStyle/>
          <a:p>
            <a:r>
              <a:rPr lang="en-US" sz="3600" dirty="0">
                <a:solidFill>
                  <a:srgbClr val="FF0000"/>
                </a:solidFill>
              </a:rPr>
              <a:t>&lt;&lt; Record &gt;&gt;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9499" y="365125"/>
            <a:ext cx="1744778" cy="2617168"/>
          </a:xfrm>
          <a:prstGeom prst="rect">
            <a:avLst/>
          </a:prstGeom>
        </p:spPr>
      </p:pic>
    </p:spTree>
    <p:extLst>
      <p:ext uri="{BB962C8B-B14F-4D97-AF65-F5344CB8AC3E}">
        <p14:creationId xmlns:p14="http://schemas.microsoft.com/office/powerpoint/2010/main" val="3107255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FAR Part 45 – Government Property</a:t>
            </a:r>
          </a:p>
        </p:txBody>
      </p:sp>
      <p:sp>
        <p:nvSpPr>
          <p:cNvPr id="3" name="Content Placeholder 2"/>
          <p:cNvSpPr>
            <a:spLocks noGrp="1"/>
          </p:cNvSpPr>
          <p:nvPr>
            <p:ph idx="1"/>
          </p:nvPr>
        </p:nvSpPr>
        <p:spPr>
          <a:xfrm>
            <a:off x="838200" y="1690688"/>
            <a:ext cx="11049000" cy="4214812"/>
          </a:xfrm>
        </p:spPr>
        <p:txBody>
          <a:bodyPr>
            <a:normAutofit fontScale="47500" lnSpcReduction="20000"/>
          </a:bodyPr>
          <a:lstStyle/>
          <a:p>
            <a:pPr>
              <a:lnSpc>
                <a:spcPct val="150000"/>
              </a:lnSpc>
            </a:pPr>
            <a:r>
              <a:rPr lang="en-US" sz="4200" dirty="0"/>
              <a:t>Contractors are ordinarily required to furnish all property necessary to perform Government contracts. </a:t>
            </a:r>
          </a:p>
          <a:p>
            <a:pPr>
              <a:lnSpc>
                <a:spcPct val="150000"/>
              </a:lnSpc>
            </a:pPr>
            <a:r>
              <a:rPr lang="en-US" sz="4200" dirty="0"/>
              <a:t>Contracting officers shall provide property to contractors only when it is clearly demonstrated—</a:t>
            </a:r>
          </a:p>
          <a:p>
            <a:pPr marL="0" indent="0">
              <a:lnSpc>
                <a:spcPct val="150000"/>
              </a:lnSpc>
              <a:buNone/>
            </a:pPr>
            <a:r>
              <a:rPr lang="en-US" sz="4200" dirty="0"/>
              <a:t>    (1) To be in the Government’s best interest;</a:t>
            </a:r>
          </a:p>
          <a:p>
            <a:pPr marL="0" indent="0">
              <a:lnSpc>
                <a:spcPct val="150000"/>
              </a:lnSpc>
              <a:buNone/>
            </a:pPr>
            <a:r>
              <a:rPr lang="en-US" sz="4200" dirty="0"/>
              <a:t>    (2) The overall benefit significantly outweighs the increased cost of administration;</a:t>
            </a:r>
          </a:p>
          <a:p>
            <a:pPr marL="0" indent="0">
              <a:lnSpc>
                <a:spcPct val="150000"/>
              </a:lnSpc>
              <a:buNone/>
            </a:pPr>
            <a:r>
              <a:rPr lang="en-US" sz="4200" dirty="0"/>
              <a:t>    (3) Providing the property does not substantially increase the Government’s assumption of risk;</a:t>
            </a:r>
          </a:p>
          <a:p>
            <a:pPr marL="0" indent="0">
              <a:lnSpc>
                <a:spcPct val="150000"/>
              </a:lnSpc>
              <a:buNone/>
            </a:pPr>
            <a:r>
              <a:rPr lang="en-US" sz="4200" dirty="0"/>
              <a:t>    (4) Government requirements cannot otherwise be met.</a:t>
            </a:r>
          </a:p>
          <a:p>
            <a:pPr>
              <a:lnSpc>
                <a:spcPct val="150000"/>
              </a:lnSpc>
            </a:pPr>
            <a:endParaRPr lang="en-US" sz="3600" dirty="0">
              <a:latin typeface="+mn-lt"/>
            </a:endParaRP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10</a:t>
            </a:fld>
            <a:endParaRPr lang="en-US" dirty="0">
              <a:latin typeface="+mn-lt"/>
            </a:endParaRPr>
          </a:p>
        </p:txBody>
      </p:sp>
    </p:spTree>
    <p:extLst>
      <p:ext uri="{BB962C8B-B14F-4D97-AF65-F5344CB8AC3E}">
        <p14:creationId xmlns:p14="http://schemas.microsoft.com/office/powerpoint/2010/main" val="2312952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Who Is Responsible for it?</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11</a:t>
            </a:fld>
            <a:endParaRPr lang="en-US" dirty="0"/>
          </a:p>
        </p:txBody>
      </p:sp>
    </p:spTree>
    <p:extLst>
      <p:ext uri="{BB962C8B-B14F-4D97-AF65-F5344CB8AC3E}">
        <p14:creationId xmlns:p14="http://schemas.microsoft.com/office/powerpoint/2010/main" val="2861877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Who is Responsi</a:t>
            </a:r>
            <a:r>
              <a:rPr lang="en-US" dirty="0"/>
              <a:t>ble for it?</a:t>
            </a:r>
            <a:endParaRPr lang="en-US" dirty="0">
              <a:latin typeface="+mn-lt"/>
            </a:endParaRPr>
          </a:p>
        </p:txBody>
      </p:sp>
      <p:sp>
        <p:nvSpPr>
          <p:cNvPr id="3" name="Content Placeholder 2"/>
          <p:cNvSpPr>
            <a:spLocks noGrp="1"/>
          </p:cNvSpPr>
          <p:nvPr>
            <p:ph idx="1"/>
          </p:nvPr>
        </p:nvSpPr>
        <p:spPr>
          <a:xfrm>
            <a:off x="838200" y="1690688"/>
            <a:ext cx="11049000" cy="4214812"/>
          </a:xfrm>
        </p:spPr>
        <p:txBody>
          <a:bodyPr>
            <a:normAutofit fontScale="70000" lnSpcReduction="20000"/>
          </a:bodyPr>
          <a:lstStyle/>
          <a:p>
            <a:pPr>
              <a:lnSpc>
                <a:spcPct val="150000"/>
              </a:lnSpc>
            </a:pPr>
            <a:r>
              <a:rPr lang="en-US" sz="3600" dirty="0"/>
              <a:t>Generally, contractors are not held liable for loss of Government property under the following types of contracts:</a:t>
            </a:r>
          </a:p>
          <a:p>
            <a:pPr marL="0" indent="0">
              <a:lnSpc>
                <a:spcPct val="150000"/>
              </a:lnSpc>
              <a:buNone/>
            </a:pPr>
            <a:r>
              <a:rPr lang="en-US" sz="3600" dirty="0"/>
              <a:t>    (1) Cost-reimbursement contracts.</a:t>
            </a:r>
          </a:p>
          <a:p>
            <a:pPr marL="0" indent="0">
              <a:lnSpc>
                <a:spcPct val="150000"/>
              </a:lnSpc>
              <a:buNone/>
            </a:pPr>
            <a:r>
              <a:rPr lang="en-US" sz="3600" dirty="0"/>
              <a:t>    (2) Time-and-material contracts.</a:t>
            </a:r>
          </a:p>
          <a:p>
            <a:pPr marL="0" indent="0">
              <a:lnSpc>
                <a:spcPct val="150000"/>
              </a:lnSpc>
              <a:buNone/>
            </a:pPr>
            <a:r>
              <a:rPr lang="en-US" sz="3600" dirty="0"/>
              <a:t>    (3) Labor-hour contracts.</a:t>
            </a:r>
          </a:p>
          <a:p>
            <a:pPr marL="0" indent="0">
              <a:lnSpc>
                <a:spcPct val="150000"/>
              </a:lnSpc>
              <a:buNone/>
            </a:pPr>
            <a:r>
              <a:rPr lang="en-US" sz="3600" dirty="0"/>
              <a:t>    (4) Fixed-price contracts awarded on the basis of submission of certified cost or pricing data.</a:t>
            </a:r>
          </a:p>
          <a:p>
            <a:pPr>
              <a:lnSpc>
                <a:spcPct val="150000"/>
              </a:lnSpc>
            </a:pPr>
            <a:endParaRPr lang="en-US" sz="3600" dirty="0">
              <a:latin typeface="+mn-lt"/>
            </a:endParaRP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12</a:t>
            </a:fld>
            <a:endParaRPr lang="en-US" dirty="0">
              <a:latin typeface="+mn-lt"/>
            </a:endParaRPr>
          </a:p>
        </p:txBody>
      </p:sp>
    </p:spTree>
    <p:extLst>
      <p:ext uri="{BB962C8B-B14F-4D97-AF65-F5344CB8AC3E}">
        <p14:creationId xmlns:p14="http://schemas.microsoft.com/office/powerpoint/2010/main" val="3919573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Transferring Accountability</a:t>
            </a:r>
          </a:p>
        </p:txBody>
      </p:sp>
      <p:sp>
        <p:nvSpPr>
          <p:cNvPr id="3" name="Content Placeholder 2"/>
          <p:cNvSpPr>
            <a:spLocks noGrp="1"/>
          </p:cNvSpPr>
          <p:nvPr>
            <p:ph idx="1"/>
          </p:nvPr>
        </p:nvSpPr>
        <p:spPr>
          <a:xfrm>
            <a:off x="838200" y="1690688"/>
            <a:ext cx="11049000" cy="4214812"/>
          </a:xfrm>
        </p:spPr>
        <p:txBody>
          <a:bodyPr>
            <a:normAutofit fontScale="70000" lnSpcReduction="20000"/>
          </a:bodyPr>
          <a:lstStyle/>
          <a:p>
            <a:pPr marL="0" indent="0">
              <a:lnSpc>
                <a:spcPct val="150000"/>
              </a:lnSpc>
              <a:buNone/>
            </a:pPr>
            <a:r>
              <a:rPr lang="en-US" sz="3600" dirty="0"/>
              <a:t>Government property shall be transferred from one contract to another only when firm requirements exist under the gaining contract. Transfers shall be documented by modifications to both gaining and losing contracts. Once transferred, all property shall be considered Government furnished property to the gaining contract. The warranties of suitability of use and timely delivery of Government furnished property do not apply to property acquired or fabricated by the contractor as contractor-acquired property that is subsequently transferred to another contract with the same contractor.</a:t>
            </a:r>
            <a:endParaRPr lang="en-US" sz="3600" dirty="0">
              <a:latin typeface="+mn-lt"/>
            </a:endParaRP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13</a:t>
            </a:fld>
            <a:endParaRPr lang="en-US" dirty="0">
              <a:latin typeface="+mn-lt"/>
            </a:endParaRPr>
          </a:p>
        </p:txBody>
      </p:sp>
    </p:spTree>
    <p:extLst>
      <p:ext uri="{BB962C8B-B14F-4D97-AF65-F5344CB8AC3E}">
        <p14:creationId xmlns:p14="http://schemas.microsoft.com/office/powerpoint/2010/main" val="3022038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FAR Clause</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14</a:t>
            </a:fld>
            <a:endParaRPr lang="en-US" dirty="0"/>
          </a:p>
        </p:txBody>
      </p:sp>
    </p:spTree>
    <p:extLst>
      <p:ext uri="{BB962C8B-B14F-4D97-AF65-F5344CB8AC3E}">
        <p14:creationId xmlns:p14="http://schemas.microsoft.com/office/powerpoint/2010/main" val="750662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FAR Clause</a:t>
            </a:r>
          </a:p>
        </p:txBody>
      </p:sp>
      <p:sp>
        <p:nvSpPr>
          <p:cNvPr id="3" name="Content Placeholder 2"/>
          <p:cNvSpPr>
            <a:spLocks noGrp="1"/>
          </p:cNvSpPr>
          <p:nvPr>
            <p:ph idx="1"/>
          </p:nvPr>
        </p:nvSpPr>
        <p:spPr>
          <a:xfrm>
            <a:off x="838200" y="1690688"/>
            <a:ext cx="11049000" cy="4214812"/>
          </a:xfrm>
        </p:spPr>
        <p:txBody>
          <a:bodyPr>
            <a:normAutofit/>
          </a:bodyPr>
          <a:lstStyle/>
          <a:p>
            <a:endParaRPr lang="en-US" dirty="0"/>
          </a:p>
          <a:p>
            <a:r>
              <a:rPr lang="en-US" dirty="0"/>
              <a:t>52.245-1 -- Government Property (Jan 2017)</a:t>
            </a:r>
          </a:p>
          <a:p>
            <a:endParaRPr lang="en-US" dirty="0"/>
          </a:p>
          <a:p>
            <a:r>
              <a:rPr lang="en-US" dirty="0"/>
              <a:t>52.245-2 -- Government Property Installation Operation Services (Apr 2012)</a:t>
            </a:r>
          </a:p>
          <a:p>
            <a:endParaRPr lang="en-US" dirty="0"/>
          </a:p>
          <a:p>
            <a:r>
              <a:rPr lang="en-US" dirty="0"/>
              <a:t>52.245-9 -- Use and Charges (Apr 2012)</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15</a:t>
            </a:fld>
            <a:endParaRPr lang="en-US" dirty="0">
              <a:latin typeface="+mn-lt"/>
            </a:endParaRPr>
          </a:p>
        </p:txBody>
      </p:sp>
    </p:spTree>
    <p:extLst>
      <p:ext uri="{BB962C8B-B14F-4D97-AF65-F5344CB8AC3E}">
        <p14:creationId xmlns:p14="http://schemas.microsoft.com/office/powerpoint/2010/main" val="1886223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FAR Solicitation Requirements</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16</a:t>
            </a:fld>
            <a:endParaRPr lang="en-US" dirty="0"/>
          </a:p>
        </p:txBody>
      </p:sp>
    </p:spTree>
    <p:extLst>
      <p:ext uri="{BB962C8B-B14F-4D97-AF65-F5344CB8AC3E}">
        <p14:creationId xmlns:p14="http://schemas.microsoft.com/office/powerpoint/2010/main" val="1373291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FAR Solicitation Requirements</a:t>
            </a:r>
          </a:p>
        </p:txBody>
      </p:sp>
      <p:sp>
        <p:nvSpPr>
          <p:cNvPr id="3" name="Content Placeholder 2"/>
          <p:cNvSpPr>
            <a:spLocks noGrp="1"/>
          </p:cNvSpPr>
          <p:nvPr>
            <p:ph idx="1"/>
          </p:nvPr>
        </p:nvSpPr>
        <p:spPr>
          <a:xfrm>
            <a:off x="838200" y="1690688"/>
            <a:ext cx="11049000" cy="4214812"/>
          </a:xfrm>
        </p:spPr>
        <p:txBody>
          <a:bodyPr>
            <a:normAutofit fontScale="92500" lnSpcReduction="10000"/>
          </a:bodyPr>
          <a:lstStyle/>
          <a:p>
            <a:pPr marL="0" indent="0">
              <a:buNone/>
            </a:pPr>
            <a:r>
              <a:rPr lang="en-US" dirty="0"/>
              <a:t>The contracting officer shall insert a listing of the Government property to be offered in all solicitations where Government-furnished property is anticipated. The listing shall include at a minimum—</a:t>
            </a:r>
          </a:p>
          <a:p>
            <a:pPr marL="0" indent="0">
              <a:buNone/>
            </a:pPr>
            <a:r>
              <a:rPr lang="en-US" dirty="0"/>
              <a:t>    (1) The name, part number and description, manufacturer, model number, and National Stock Number;</a:t>
            </a:r>
          </a:p>
          <a:p>
            <a:pPr marL="0" indent="0">
              <a:buNone/>
            </a:pPr>
            <a:r>
              <a:rPr lang="en-US" dirty="0"/>
              <a:t>    (2) Quantity/unit of measure;</a:t>
            </a:r>
          </a:p>
          <a:p>
            <a:pPr marL="0" indent="0">
              <a:buNone/>
            </a:pPr>
            <a:r>
              <a:rPr lang="en-US" dirty="0"/>
              <a:t>    (3) Unit acquisition cost;</a:t>
            </a:r>
          </a:p>
          <a:p>
            <a:pPr marL="0" indent="0">
              <a:buNone/>
            </a:pPr>
            <a:r>
              <a:rPr lang="en-US" dirty="0"/>
              <a:t>    (4) Unique-item identifier or equivalent;</a:t>
            </a:r>
          </a:p>
          <a:p>
            <a:pPr marL="0" indent="0">
              <a:buNone/>
            </a:pPr>
            <a:r>
              <a:rPr lang="en-US" dirty="0"/>
              <a:t>    (5) A statement as to whether the property is to be furnished in an ‘‘as-is’’ condition and instructions for physical inspection.</a:t>
            </a:r>
          </a:p>
          <a:p>
            <a:endParaRPr lang="en-US" dirty="0"/>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17</a:t>
            </a:fld>
            <a:endParaRPr lang="en-US" dirty="0">
              <a:latin typeface="+mn-lt"/>
            </a:endParaRPr>
          </a:p>
        </p:txBody>
      </p:sp>
    </p:spTree>
    <p:extLst>
      <p:ext uri="{BB962C8B-B14F-4D97-AF65-F5344CB8AC3E}">
        <p14:creationId xmlns:p14="http://schemas.microsoft.com/office/powerpoint/2010/main" val="338307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FAR Evaluation Procedures</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18</a:t>
            </a:fld>
            <a:endParaRPr lang="en-US" dirty="0"/>
          </a:p>
        </p:txBody>
      </p:sp>
    </p:spTree>
    <p:extLst>
      <p:ext uri="{BB962C8B-B14F-4D97-AF65-F5344CB8AC3E}">
        <p14:creationId xmlns:p14="http://schemas.microsoft.com/office/powerpoint/2010/main" val="3629816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FAR Evaluation Requirements</a:t>
            </a:r>
          </a:p>
        </p:txBody>
      </p:sp>
      <p:sp>
        <p:nvSpPr>
          <p:cNvPr id="3" name="Content Placeholder 2"/>
          <p:cNvSpPr>
            <a:spLocks noGrp="1"/>
          </p:cNvSpPr>
          <p:nvPr>
            <p:ph idx="1"/>
          </p:nvPr>
        </p:nvSpPr>
        <p:spPr>
          <a:xfrm>
            <a:off x="838200" y="1690688"/>
            <a:ext cx="11049000" cy="4214812"/>
          </a:xfrm>
        </p:spPr>
        <p:txBody>
          <a:bodyPr>
            <a:normAutofit/>
          </a:bodyPr>
          <a:lstStyle/>
          <a:p>
            <a:endParaRPr lang="en-US" dirty="0"/>
          </a:p>
          <a:p>
            <a:r>
              <a:rPr lang="en-US" dirty="0"/>
              <a:t>The contracting officer shall consider any potentially unfair competitive advantage that may result from an offeror or contractor possessing Government property. </a:t>
            </a:r>
          </a:p>
          <a:p>
            <a:endParaRPr lang="en-US" dirty="0"/>
          </a:p>
          <a:p>
            <a:r>
              <a:rPr lang="en-US" dirty="0"/>
              <a:t>The contracting officer shall ensure the offeror’s property management plans, methods, practices, or procedures for accounting for property are consistent with the requirements of the solicitation.</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19</a:t>
            </a:fld>
            <a:endParaRPr lang="en-US" dirty="0">
              <a:latin typeface="+mn-lt"/>
            </a:endParaRPr>
          </a:p>
        </p:txBody>
      </p:sp>
    </p:spTree>
    <p:extLst>
      <p:ext uri="{BB962C8B-B14F-4D97-AF65-F5344CB8AC3E}">
        <p14:creationId xmlns:p14="http://schemas.microsoft.com/office/powerpoint/2010/main" val="337797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ea typeface="Adobe Fan Heiti Std B" pitchFamily="34" charset="-128"/>
                <a:cs typeface="Arial" panose="020B0604020202020204" pitchFamily="34" charset="0"/>
              </a:rPr>
              <a:t>Skyway Insight</a:t>
            </a:r>
            <a:r>
              <a:rPr lang="en-US" baseline="30000" dirty="0">
                <a:latin typeface="+mn-lt"/>
                <a:ea typeface="Adobe Fan Heiti Std B" pitchFamily="34" charset="-128"/>
                <a:cs typeface="Arial" panose="020B0604020202020204" pitchFamily="34" charset="0"/>
              </a:rPr>
              <a:t>©</a:t>
            </a:r>
            <a:r>
              <a:rPr lang="en-US" dirty="0">
                <a:latin typeface="+mn-lt"/>
                <a:ea typeface="Adobe Fan Heiti Std B" pitchFamily="34" charset="-128"/>
                <a:cs typeface="Arial" panose="020B0604020202020204" pitchFamily="34" charset="0"/>
              </a:rPr>
              <a:t> Webinar</a:t>
            </a:r>
          </a:p>
        </p:txBody>
      </p:sp>
      <p:sp>
        <p:nvSpPr>
          <p:cNvPr id="3" name="Subtitle 2"/>
          <p:cNvSpPr>
            <a:spLocks noGrp="1"/>
          </p:cNvSpPr>
          <p:nvPr>
            <p:ph type="subTitle" idx="1"/>
          </p:nvPr>
        </p:nvSpPr>
        <p:spPr/>
        <p:txBody>
          <a:bodyPr/>
          <a:lstStyle/>
          <a:p>
            <a:r>
              <a:rPr lang="en-US" dirty="0">
                <a:latin typeface="+mn-lt"/>
                <a:ea typeface="Adobe Fan Heiti Std B" pitchFamily="34" charset="-128"/>
                <a:cs typeface="Arial" panose="020B0604020202020204" pitchFamily="34" charset="0"/>
              </a:rPr>
              <a:t>Training From Contracting Officers</a:t>
            </a:r>
          </a:p>
        </p:txBody>
      </p:sp>
      <p:sp>
        <p:nvSpPr>
          <p:cNvPr id="4" name="Text Placeholder 3"/>
          <p:cNvSpPr>
            <a:spLocks noGrp="1"/>
          </p:cNvSpPr>
          <p:nvPr>
            <p:ph type="body" sz="quarter" idx="13"/>
          </p:nvPr>
        </p:nvSpPr>
        <p:spPr>
          <a:xfrm>
            <a:off x="0" y="5040086"/>
            <a:ext cx="7620000" cy="868303"/>
          </a:xfrm>
        </p:spPr>
        <p:txBody>
          <a:bodyPr>
            <a:normAutofit/>
          </a:bodyPr>
          <a:lstStyle/>
          <a:p>
            <a:r>
              <a:rPr lang="en-US" b="1" dirty="0">
                <a:latin typeface="+mn-lt"/>
                <a:ea typeface="Adobe Fan Heiti Std B" pitchFamily="34" charset="-128"/>
                <a:cs typeface="Arial" panose="020B0604020202020204" pitchFamily="34" charset="0"/>
              </a:rPr>
              <a:t>Topic: Government Property</a:t>
            </a:r>
          </a:p>
        </p:txBody>
      </p:sp>
      <p:sp>
        <p:nvSpPr>
          <p:cNvPr id="5" name="Text Placeholder 4"/>
          <p:cNvSpPr>
            <a:spLocks noGrp="1"/>
          </p:cNvSpPr>
          <p:nvPr>
            <p:ph type="body" sz="quarter" idx="14"/>
          </p:nvPr>
        </p:nvSpPr>
        <p:spPr/>
        <p:txBody>
          <a:bodyPr/>
          <a:lstStyle/>
          <a:p>
            <a:r>
              <a:rPr lang="en-US" dirty="0">
                <a:latin typeface="+mn-lt"/>
                <a:ea typeface="Adobe Fan Heiti Std B" pitchFamily="34" charset="-128"/>
                <a:cs typeface="Arial" panose="020B0604020202020204" pitchFamily="34" charset="0"/>
              </a:rPr>
              <a:t>Host: Shelley Hall</a:t>
            </a:r>
          </a:p>
        </p:txBody>
      </p:sp>
      <p:sp>
        <p:nvSpPr>
          <p:cNvPr id="8" name="Date Placeholder 7"/>
          <p:cNvSpPr>
            <a:spLocks noGrp="1"/>
          </p:cNvSpPr>
          <p:nvPr>
            <p:ph type="dt" sz="half" idx="4294967295"/>
          </p:nvPr>
        </p:nvSpPr>
        <p:spPr>
          <a:xfrm>
            <a:off x="838200" y="6356350"/>
            <a:ext cx="2743200" cy="365125"/>
          </a:xfrm>
          <a:prstGeom prst="rect">
            <a:avLst/>
          </a:prstGeom>
        </p:spPr>
        <p:txBody>
          <a:bodyPr/>
          <a:lstStyle/>
          <a:p>
            <a:r>
              <a:rPr lang="en-US" dirty="0">
                <a:latin typeface="Arial" panose="020B0604020202020204" pitchFamily="34" charset="0"/>
                <a:ea typeface="Adobe Fan Heiti Std B" pitchFamily="34" charset="-128"/>
                <a:cs typeface="Arial" panose="020B0604020202020204" pitchFamily="34" charset="0"/>
              </a:rPr>
              <a:t>June 8 2017</a:t>
            </a:r>
          </a:p>
        </p:txBody>
      </p:sp>
      <p:sp>
        <p:nvSpPr>
          <p:cNvPr id="9" name="Slide Number Placeholder 8"/>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2</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2473602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Title to Property</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20</a:t>
            </a:fld>
            <a:endParaRPr lang="en-US" dirty="0"/>
          </a:p>
        </p:txBody>
      </p:sp>
    </p:spTree>
    <p:extLst>
      <p:ext uri="{BB962C8B-B14F-4D97-AF65-F5344CB8AC3E}">
        <p14:creationId xmlns:p14="http://schemas.microsoft.com/office/powerpoint/2010/main" val="3770207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Title to Property - GFP</a:t>
            </a:r>
          </a:p>
        </p:txBody>
      </p:sp>
      <p:sp>
        <p:nvSpPr>
          <p:cNvPr id="3" name="Content Placeholder 2"/>
          <p:cNvSpPr>
            <a:spLocks noGrp="1"/>
          </p:cNvSpPr>
          <p:nvPr>
            <p:ph idx="1"/>
          </p:nvPr>
        </p:nvSpPr>
        <p:spPr>
          <a:xfrm>
            <a:off x="838200" y="1690688"/>
            <a:ext cx="11049000" cy="4214812"/>
          </a:xfrm>
        </p:spPr>
        <p:txBody>
          <a:bodyPr>
            <a:normAutofit/>
          </a:bodyPr>
          <a:lstStyle/>
          <a:p>
            <a:endParaRPr lang="en-US" dirty="0"/>
          </a:p>
          <a:p>
            <a:r>
              <a:rPr lang="en-US" dirty="0"/>
              <a:t>The Government retains title to all Government-furnished property until properly disposed of, as authorized by law or regulation. Property that is leased by the Government and subsequently furnished to the contractor for use shall be considered Government-furnished property.</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21</a:t>
            </a:fld>
            <a:endParaRPr lang="en-US" dirty="0">
              <a:latin typeface="+mn-lt"/>
            </a:endParaRPr>
          </a:p>
        </p:txBody>
      </p:sp>
    </p:spTree>
    <p:extLst>
      <p:ext uri="{BB962C8B-B14F-4D97-AF65-F5344CB8AC3E}">
        <p14:creationId xmlns:p14="http://schemas.microsoft.com/office/powerpoint/2010/main" val="4147686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Title to Property - CAP</a:t>
            </a:r>
          </a:p>
        </p:txBody>
      </p:sp>
      <p:sp>
        <p:nvSpPr>
          <p:cNvPr id="3" name="Content Placeholder 2"/>
          <p:cNvSpPr>
            <a:spLocks noGrp="1"/>
          </p:cNvSpPr>
          <p:nvPr>
            <p:ph idx="1"/>
          </p:nvPr>
        </p:nvSpPr>
        <p:spPr>
          <a:xfrm>
            <a:off x="838200" y="1690688"/>
            <a:ext cx="11049000" cy="4214812"/>
          </a:xfrm>
        </p:spPr>
        <p:txBody>
          <a:bodyPr>
            <a:normAutofit fontScale="92500" lnSpcReduction="10000"/>
          </a:bodyPr>
          <a:lstStyle/>
          <a:p>
            <a:r>
              <a:rPr lang="en-US" dirty="0"/>
              <a:t>Title for property acquired or fabricated by the contractor is held by the Government in accordance with the financing provisions or other specific requirements in the contract. Under fixed-price type contracts, if there are no provisions or requirements, the contractor retains title to all property acquired by the contractor for use on the contract, except for property identified as a deliverable end item. If a deliverable item is to be retained by the contractor for use after inspection and acceptance by the Government, it shall be made accountable to the contract through a contract modification listing the item as Government-furnished property.</a:t>
            </a:r>
          </a:p>
          <a:p>
            <a:endParaRPr lang="en-US" dirty="0"/>
          </a:p>
          <a:p>
            <a:r>
              <a:rPr lang="en-US" dirty="0"/>
              <a:t>Under cost type and time-and material contracts, the Government acquires title to all property to which the contractor is entitled to reimbursement.</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22</a:t>
            </a:fld>
            <a:endParaRPr lang="en-US" dirty="0">
              <a:latin typeface="+mn-lt"/>
            </a:endParaRPr>
          </a:p>
        </p:txBody>
      </p:sp>
    </p:spTree>
    <p:extLst>
      <p:ext uri="{BB962C8B-B14F-4D97-AF65-F5344CB8AC3E}">
        <p14:creationId xmlns:p14="http://schemas.microsoft.com/office/powerpoint/2010/main" val="3842220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DFARS Requirements</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23</a:t>
            </a:fld>
            <a:endParaRPr lang="en-US" dirty="0"/>
          </a:p>
        </p:txBody>
      </p:sp>
    </p:spTree>
    <p:extLst>
      <p:ext uri="{BB962C8B-B14F-4D97-AF65-F5344CB8AC3E}">
        <p14:creationId xmlns:p14="http://schemas.microsoft.com/office/powerpoint/2010/main" val="293467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DFARS 245 – GFP Identification</a:t>
            </a:r>
          </a:p>
        </p:txBody>
      </p:sp>
      <p:sp>
        <p:nvSpPr>
          <p:cNvPr id="3" name="Content Placeholder 2"/>
          <p:cNvSpPr>
            <a:spLocks noGrp="1"/>
          </p:cNvSpPr>
          <p:nvPr>
            <p:ph idx="1"/>
          </p:nvPr>
        </p:nvSpPr>
        <p:spPr>
          <a:xfrm>
            <a:off x="838200" y="1690688"/>
            <a:ext cx="11049000" cy="4214812"/>
          </a:xfrm>
        </p:spPr>
        <p:txBody>
          <a:bodyPr>
            <a:normAutofit fontScale="70000" lnSpcReduction="20000"/>
          </a:bodyPr>
          <a:lstStyle/>
          <a:p>
            <a:pPr marL="0" indent="0">
              <a:lnSpc>
                <a:spcPct val="150000"/>
              </a:lnSpc>
              <a:buNone/>
            </a:pPr>
            <a:r>
              <a:rPr lang="en-US" sz="3600" dirty="0"/>
              <a:t>Government-furnished property identification - It is DoD policy that Government-furnished property be tagged, labeled, or marked based on DoD marking standards (MIL Standard 130) or other standards, when the requiring activity determines that such items are subject to serialized item management (serially-managed items). The list of Government-furnished property subject to serialized item management will be identified in the contract in accordance with PGI 245.103-72, GFP attachments to solicitations and awards.</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24</a:t>
            </a:fld>
            <a:endParaRPr lang="en-US" dirty="0">
              <a:latin typeface="+mn-lt"/>
            </a:endParaRPr>
          </a:p>
        </p:txBody>
      </p:sp>
    </p:spTree>
    <p:extLst>
      <p:ext uri="{BB962C8B-B14F-4D97-AF65-F5344CB8AC3E}">
        <p14:creationId xmlns:p14="http://schemas.microsoft.com/office/powerpoint/2010/main" val="1002198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latin typeface="+mn-lt"/>
                <a:cs typeface="Arial" panose="020B0604020202020204" pitchFamily="34" charset="0"/>
              </a:rPr>
              <a:t>DFARS Clauses</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25</a:t>
            </a:fld>
            <a:endParaRPr lang="en-US" dirty="0"/>
          </a:p>
        </p:txBody>
      </p:sp>
    </p:spTree>
    <p:extLst>
      <p:ext uri="{BB962C8B-B14F-4D97-AF65-F5344CB8AC3E}">
        <p14:creationId xmlns:p14="http://schemas.microsoft.com/office/powerpoint/2010/main" val="740816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DFARS 245 - Clauses</a:t>
            </a:r>
          </a:p>
        </p:txBody>
      </p:sp>
      <p:sp>
        <p:nvSpPr>
          <p:cNvPr id="3" name="Content Placeholder 2"/>
          <p:cNvSpPr>
            <a:spLocks noGrp="1"/>
          </p:cNvSpPr>
          <p:nvPr>
            <p:ph idx="1"/>
          </p:nvPr>
        </p:nvSpPr>
        <p:spPr>
          <a:xfrm>
            <a:off x="838200" y="1690688"/>
            <a:ext cx="11049000" cy="4214812"/>
          </a:xfrm>
        </p:spPr>
        <p:txBody>
          <a:bodyPr>
            <a:normAutofit fontScale="92500" lnSpcReduction="10000"/>
          </a:bodyPr>
          <a:lstStyle/>
          <a:p>
            <a:r>
              <a:rPr lang="en-US" dirty="0"/>
              <a:t>252.245-7000, Government-Furnished Mapping, Charting, and Geodesy Property (Apr 2012)</a:t>
            </a:r>
          </a:p>
          <a:p>
            <a:r>
              <a:rPr lang="en-US" dirty="0"/>
              <a:t>252.245–7001, Tagging, Labeling, and Marking of Government-Furnished Property </a:t>
            </a:r>
            <a:r>
              <a:rPr lang="en-US"/>
              <a:t>(Apr </a:t>
            </a:r>
            <a:r>
              <a:rPr lang="en-US" dirty="0"/>
              <a:t>2012)</a:t>
            </a:r>
          </a:p>
          <a:p>
            <a:r>
              <a:rPr lang="en-US" dirty="0"/>
              <a:t>252.245–7002, Reporting Loss of Government Property (Apr 2012)</a:t>
            </a:r>
          </a:p>
          <a:p>
            <a:r>
              <a:rPr lang="en-US" dirty="0"/>
              <a:t>252.245-7003, Contractor Property Management System Administration (Apr 2012)</a:t>
            </a:r>
          </a:p>
          <a:p>
            <a:r>
              <a:rPr lang="en-US" dirty="0"/>
              <a:t>252.245-7004, Reporting, Reutilization, and Disposal (Sep 2016)</a:t>
            </a:r>
          </a:p>
          <a:p>
            <a:r>
              <a:rPr lang="en-US" dirty="0"/>
              <a:t>For negotiated fixed-price contracts awarded on a basis other than submission of certified cost or pricing data for which Government property is provided, use the clause at FAR 52.245-1, Government Property, without its Alternate I.</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26</a:t>
            </a:fld>
            <a:endParaRPr lang="en-US" dirty="0">
              <a:latin typeface="+mn-lt"/>
            </a:endParaRPr>
          </a:p>
        </p:txBody>
      </p:sp>
    </p:spTree>
    <p:extLst>
      <p:ext uri="{BB962C8B-B14F-4D97-AF65-F5344CB8AC3E}">
        <p14:creationId xmlns:p14="http://schemas.microsoft.com/office/powerpoint/2010/main" val="2888836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Final Words</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27</a:t>
            </a:fld>
            <a:endParaRPr lang="en-US" dirty="0"/>
          </a:p>
        </p:txBody>
      </p:sp>
    </p:spTree>
    <p:extLst>
      <p:ext uri="{BB962C8B-B14F-4D97-AF65-F5344CB8AC3E}">
        <p14:creationId xmlns:p14="http://schemas.microsoft.com/office/powerpoint/2010/main" val="3423551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Final Words</a:t>
            </a:r>
          </a:p>
        </p:txBody>
      </p:sp>
      <p:sp>
        <p:nvSpPr>
          <p:cNvPr id="7" name="Content Placeholder 6"/>
          <p:cNvSpPr>
            <a:spLocks noGrp="1"/>
          </p:cNvSpPr>
          <p:nvPr>
            <p:ph idx="1"/>
          </p:nvPr>
        </p:nvSpPr>
        <p:spPr/>
        <p:txBody>
          <a:bodyPr>
            <a:normAutofit/>
          </a:bodyPr>
          <a:lstStyle/>
          <a:p>
            <a:r>
              <a:rPr lang="en-US" dirty="0">
                <a:cs typeface="Arial" panose="020B0604020202020204" pitchFamily="34" charset="0"/>
              </a:rPr>
              <a:t>Government property sounds much simpler than it is!</a:t>
            </a:r>
          </a:p>
          <a:p>
            <a:r>
              <a:rPr lang="en-US" dirty="0">
                <a:cs typeface="Arial" panose="020B0604020202020204" pitchFamily="34" charset="0"/>
              </a:rPr>
              <a:t>Contractors need to understand the terms and conditions in the solicitations and contracts concerning government property</a:t>
            </a:r>
          </a:p>
          <a:p>
            <a:r>
              <a:rPr lang="en-US" dirty="0">
                <a:cs typeface="Arial" panose="020B0604020202020204" pitchFamily="34" charset="0"/>
              </a:rPr>
              <a:t>Know who is accountable for it and what is required!</a:t>
            </a:r>
          </a:p>
          <a:p>
            <a:r>
              <a:rPr lang="en-US" dirty="0">
                <a:cs typeface="Arial" panose="020B0604020202020204" pitchFamily="34" charset="0"/>
              </a:rPr>
              <a:t>Many contracting offices have property administrators who can help you</a:t>
            </a:r>
          </a:p>
          <a:p>
            <a:r>
              <a:rPr lang="en-US" dirty="0">
                <a:cs typeface="Arial" panose="020B0604020202020204" pitchFamily="34" charset="0"/>
              </a:rPr>
              <a:t>Never be afraid to ask if you don’t understand something.</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28</a:t>
            </a:fld>
            <a:endParaRPr lang="en-US" dirty="0"/>
          </a:p>
        </p:txBody>
      </p:sp>
    </p:spTree>
    <p:extLst>
      <p:ext uri="{BB962C8B-B14F-4D97-AF65-F5344CB8AC3E}">
        <p14:creationId xmlns:p14="http://schemas.microsoft.com/office/powerpoint/2010/main" val="2253516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ctrTitle"/>
          </p:nvPr>
        </p:nvSpPr>
        <p:spPr>
          <a:xfrm>
            <a:off x="1107687" y="381001"/>
            <a:ext cx="9448800" cy="1431925"/>
          </a:xfrm>
        </p:spPr>
        <p:txBody>
          <a:bodyPr>
            <a:normAutofit/>
          </a:bodyPr>
          <a:lstStyle/>
          <a:p>
            <a:pPr>
              <a:defRPr/>
            </a:pPr>
            <a:r>
              <a:rPr lang="en-US" dirty="0">
                <a:latin typeface="+mn-lt"/>
                <a:cs typeface="Arial" panose="020B0604020202020204" pitchFamily="34" charset="0"/>
              </a:rPr>
              <a:t>Skyway Acquisition Solutions, LLC</a:t>
            </a:r>
            <a:br>
              <a:rPr lang="en-US" dirty="0">
                <a:latin typeface="Arial" panose="020B0604020202020204" pitchFamily="34" charset="0"/>
                <a:cs typeface="Arial" panose="020B0604020202020204" pitchFamily="34" charset="0"/>
              </a:rPr>
            </a:br>
            <a:endParaRPr lang="en-US" sz="2400" dirty="0">
              <a:solidFill>
                <a:srgbClr val="C00000"/>
              </a:solidFill>
              <a:latin typeface="Arial" panose="020B0604020202020204" pitchFamily="34" charset="0"/>
              <a:cs typeface="Arial" panose="020B0604020202020204" pitchFamily="34" charset="0"/>
            </a:endParaRPr>
          </a:p>
        </p:txBody>
      </p:sp>
      <p:sp>
        <p:nvSpPr>
          <p:cNvPr id="27653" name="Rectangle 5"/>
          <p:cNvSpPr>
            <a:spLocks noGrp="1" noChangeArrowheads="1"/>
          </p:cNvSpPr>
          <p:nvPr>
            <p:ph type="subTitle" idx="1"/>
          </p:nvPr>
        </p:nvSpPr>
        <p:spPr>
          <a:xfrm>
            <a:off x="2022087" y="2609387"/>
            <a:ext cx="8534400" cy="2597614"/>
          </a:xfrm>
        </p:spPr>
        <p:txBody>
          <a:bodyPr>
            <a:normAutofit/>
          </a:bodyPr>
          <a:lstStyle/>
          <a:p>
            <a:pPr>
              <a:lnSpc>
                <a:spcPct val="100000"/>
              </a:lnSpc>
              <a:spcBef>
                <a:spcPts val="0"/>
              </a:spcBef>
            </a:pPr>
            <a:r>
              <a:rPr lang="en-US" sz="2400" i="1" dirty="0">
                <a:latin typeface="Arial" panose="020B0604020202020204" pitchFamily="34" charset="0"/>
                <a:cs typeface="Arial" panose="020B0604020202020204" pitchFamily="34" charset="0"/>
              </a:rPr>
              <a:t>      </a:t>
            </a:r>
            <a:endParaRPr lang="en-US" sz="2400" dirty="0">
              <a:solidFill>
                <a:srgbClr val="FFCC00"/>
              </a:solidFill>
              <a:latin typeface="Arial" panose="020B0604020202020204" pitchFamily="34" charset="0"/>
              <a:cs typeface="Arial" panose="020B0604020202020204" pitchFamily="34" charset="0"/>
            </a:endParaRPr>
          </a:p>
          <a:p>
            <a:pPr>
              <a:lnSpc>
                <a:spcPct val="100000"/>
              </a:lnSpc>
              <a:spcBef>
                <a:spcPts val="0"/>
              </a:spcBef>
              <a:defRPr/>
            </a:pPr>
            <a:r>
              <a:rPr lang="en-US" sz="2400" b="1" dirty="0">
                <a:solidFill>
                  <a:schemeClr val="tx1"/>
                </a:solidFill>
                <a:latin typeface="+mn-lt"/>
                <a:cs typeface="Arial" panose="020B0604020202020204" pitchFamily="34" charset="0"/>
              </a:rPr>
              <a:t>Shelley Hall</a:t>
            </a:r>
          </a:p>
          <a:p>
            <a:pPr>
              <a:lnSpc>
                <a:spcPct val="100000"/>
              </a:lnSpc>
              <a:spcBef>
                <a:spcPts val="0"/>
              </a:spcBef>
              <a:defRPr/>
            </a:pPr>
            <a:r>
              <a:rPr lang="en-US" sz="2400" dirty="0">
                <a:solidFill>
                  <a:schemeClr val="tx1"/>
                </a:solidFill>
                <a:latin typeface="+mn-lt"/>
                <a:cs typeface="Arial" panose="020B0604020202020204" pitchFamily="34" charset="0"/>
              </a:rPr>
              <a:t>Email:  </a:t>
            </a:r>
            <a:r>
              <a:rPr lang="en-US" sz="2400" dirty="0">
                <a:solidFill>
                  <a:schemeClr val="tx1"/>
                </a:solidFill>
                <a:latin typeface="+mn-lt"/>
                <a:cs typeface="Arial" panose="020B0604020202020204" pitchFamily="34" charset="0"/>
                <a:hlinkClick r:id="rId3"/>
              </a:rPr>
              <a:t>shelley.hall@skywayacquisition.com</a:t>
            </a:r>
            <a:r>
              <a:rPr lang="en-US" sz="2400" dirty="0">
                <a:solidFill>
                  <a:schemeClr val="tx1"/>
                </a:solidFill>
                <a:latin typeface="+mn-lt"/>
                <a:cs typeface="Arial" panose="020B0604020202020204" pitchFamily="34" charset="0"/>
              </a:rPr>
              <a:t> </a:t>
            </a:r>
          </a:p>
          <a:p>
            <a:pPr>
              <a:lnSpc>
                <a:spcPts val="2700"/>
              </a:lnSpc>
              <a:defRPr/>
            </a:pPr>
            <a:r>
              <a:rPr lang="en-US" sz="2400" u="sng" dirty="0">
                <a:latin typeface="+mn-lt"/>
                <a:cs typeface="Arial" panose="020B0604020202020204" pitchFamily="34" charset="0"/>
                <a:hlinkClick r:id="rId4"/>
              </a:rPr>
              <a:t>www.skywayacq.com</a:t>
            </a:r>
            <a:endParaRPr lang="en-US" sz="2400" dirty="0">
              <a:latin typeface="+mn-lt"/>
              <a:cs typeface="Arial" panose="020B0604020202020204" pitchFamily="34" charset="0"/>
            </a:endParaRPr>
          </a:p>
        </p:txBody>
      </p:sp>
    </p:spTree>
    <p:extLst>
      <p:ext uri="{BB962C8B-B14F-4D97-AF65-F5344CB8AC3E}">
        <p14:creationId xmlns:p14="http://schemas.microsoft.com/office/powerpoint/2010/main" val="484099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ea typeface="Adobe Fan Heiti Std B" pitchFamily="34" charset="-128"/>
                <a:cs typeface="Arial" panose="020B0604020202020204" pitchFamily="34" charset="0"/>
              </a:rPr>
              <a:t>Agenda</a:t>
            </a:r>
          </a:p>
        </p:txBody>
      </p:sp>
      <p:sp>
        <p:nvSpPr>
          <p:cNvPr id="3" name="Content Placeholder 2"/>
          <p:cNvSpPr>
            <a:spLocks noGrp="1"/>
          </p:cNvSpPr>
          <p:nvPr>
            <p:ph idx="1"/>
          </p:nvPr>
        </p:nvSpPr>
        <p:spPr/>
        <p:txBody>
          <a:bodyPr>
            <a:normAutofit/>
          </a:bodyPr>
          <a:lstStyle/>
          <a:p>
            <a:pPr lvl="1"/>
            <a:endParaRPr lang="en-US" sz="3600" dirty="0">
              <a:latin typeface="+mn-lt"/>
              <a:cs typeface="Arial" panose="020B0604020202020204" pitchFamily="34" charset="0"/>
            </a:endParaRPr>
          </a:p>
          <a:p>
            <a:pPr lvl="1"/>
            <a:r>
              <a:rPr lang="en-US" sz="3600" dirty="0">
                <a:latin typeface="+mn-lt"/>
                <a:cs typeface="Arial" panose="020B0604020202020204" pitchFamily="34" charset="0"/>
              </a:rPr>
              <a:t>What Is Government Property?</a:t>
            </a:r>
          </a:p>
          <a:p>
            <a:pPr lvl="1"/>
            <a:r>
              <a:rPr lang="en-US" sz="3600" dirty="0">
                <a:cs typeface="Arial" panose="020B0604020202020204" pitchFamily="34" charset="0"/>
              </a:rPr>
              <a:t>What’s the difference between GFP, CFP, GP?</a:t>
            </a:r>
            <a:endParaRPr lang="en-US" sz="3600" dirty="0">
              <a:latin typeface="+mn-lt"/>
              <a:cs typeface="Arial" panose="020B0604020202020204" pitchFamily="34" charset="0"/>
            </a:endParaRPr>
          </a:p>
          <a:p>
            <a:pPr lvl="1"/>
            <a:r>
              <a:rPr lang="en-US" sz="3600" dirty="0">
                <a:cs typeface="Arial" panose="020B0604020202020204" pitchFamily="34" charset="0"/>
              </a:rPr>
              <a:t>FAR Requirements</a:t>
            </a:r>
          </a:p>
          <a:p>
            <a:pPr lvl="1"/>
            <a:r>
              <a:rPr lang="en-US" sz="3600" dirty="0">
                <a:cs typeface="Arial" panose="020B0604020202020204" pitchFamily="34" charset="0"/>
              </a:rPr>
              <a:t>Who is responsible for it?</a:t>
            </a:r>
          </a:p>
          <a:p>
            <a:pPr lvl="1"/>
            <a:r>
              <a:rPr lang="en-US" sz="3600" dirty="0">
                <a:latin typeface="+mn-lt"/>
                <a:cs typeface="Arial" panose="020B0604020202020204" pitchFamily="34" charset="0"/>
              </a:rPr>
              <a:t>DFARS Requirement</a:t>
            </a:r>
          </a:p>
          <a:p>
            <a:pPr lvl="1"/>
            <a:r>
              <a:rPr lang="en-US" sz="3600" dirty="0">
                <a:latin typeface="+mn-lt"/>
                <a:cs typeface="Arial" panose="020B0604020202020204" pitchFamily="34" charset="0"/>
              </a:rPr>
              <a:t>Final words</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Arial" panose="020B0604020202020204" pitchFamily="34" charset="0"/>
                <a:ea typeface="Adobe Fan Heiti Std B" pitchFamily="34" charset="-128"/>
                <a:cs typeface="Arial" panose="020B0604020202020204" pitchFamily="34" charset="0"/>
              </a:rPr>
              <a:t>3</a:t>
            </a:fld>
            <a:endParaRPr lang="en-US" dirty="0">
              <a:latin typeface="Arial" panose="020B0604020202020204" pitchFamily="34" charset="0"/>
              <a:ea typeface="Adobe Fan Heiti Std B" pitchFamily="34" charset="-128"/>
              <a:cs typeface="Arial" panose="020B0604020202020204" pitchFamily="34" charset="0"/>
            </a:endParaRPr>
          </a:p>
        </p:txBody>
      </p:sp>
    </p:spTree>
    <p:extLst>
      <p:ext uri="{BB962C8B-B14F-4D97-AF65-F5344CB8AC3E}">
        <p14:creationId xmlns:p14="http://schemas.microsoft.com/office/powerpoint/2010/main" val="111883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What Is Government Property?</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4</a:t>
            </a:fld>
            <a:endParaRPr lang="en-US" dirty="0"/>
          </a:p>
        </p:txBody>
      </p:sp>
    </p:spTree>
    <p:extLst>
      <p:ext uri="{BB962C8B-B14F-4D97-AF65-F5344CB8AC3E}">
        <p14:creationId xmlns:p14="http://schemas.microsoft.com/office/powerpoint/2010/main" val="341800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latin typeface="+mn-lt"/>
              </a:rPr>
              <a:t>What Is Government Property?</a:t>
            </a:r>
          </a:p>
        </p:txBody>
      </p:sp>
      <p:sp>
        <p:nvSpPr>
          <p:cNvPr id="3" name="Content Placeholder 2"/>
          <p:cNvSpPr>
            <a:spLocks noGrp="1"/>
          </p:cNvSpPr>
          <p:nvPr>
            <p:ph idx="1"/>
          </p:nvPr>
        </p:nvSpPr>
        <p:spPr>
          <a:xfrm>
            <a:off x="838200" y="1690688"/>
            <a:ext cx="11049000" cy="4214812"/>
          </a:xfrm>
        </p:spPr>
        <p:txBody>
          <a:bodyPr>
            <a:normAutofit/>
          </a:bodyPr>
          <a:lstStyle/>
          <a:p>
            <a:r>
              <a:rPr lang="en-US" sz="3600" i="1" dirty="0"/>
              <a:t>“Government property” </a:t>
            </a:r>
            <a:r>
              <a:rPr lang="en-US" sz="3600" dirty="0"/>
              <a:t>means all property owned or leased by the Government. Government property includes both Government-furnished property and contractor-acquired property. Government property includes material, equipment, special tooling, special test equipment, and real property. Government property does not include intellectual property and software.</a:t>
            </a:r>
          </a:p>
          <a:p>
            <a:pPr>
              <a:lnSpc>
                <a:spcPct val="150000"/>
              </a:lnSpc>
            </a:pPr>
            <a:endParaRPr lang="en-US" sz="3600" dirty="0">
              <a:latin typeface="+mn-lt"/>
            </a:endParaRP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5</a:t>
            </a:fld>
            <a:endParaRPr lang="en-US" dirty="0">
              <a:latin typeface="+mn-lt"/>
            </a:endParaRPr>
          </a:p>
        </p:txBody>
      </p:sp>
    </p:spTree>
    <p:extLst>
      <p:ext uri="{BB962C8B-B14F-4D97-AF65-F5344CB8AC3E}">
        <p14:creationId xmlns:p14="http://schemas.microsoft.com/office/powerpoint/2010/main" val="4156173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GFP? CAP? Material?</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6</a:t>
            </a:fld>
            <a:endParaRPr lang="en-US" dirty="0"/>
          </a:p>
        </p:txBody>
      </p:sp>
    </p:spTree>
    <p:extLst>
      <p:ext uri="{BB962C8B-B14F-4D97-AF65-F5344CB8AC3E}">
        <p14:creationId xmlns:p14="http://schemas.microsoft.com/office/powerpoint/2010/main" val="4001446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latin typeface="+mn-lt"/>
              </a:rPr>
              <a:t>GFP? CAP? Material?</a:t>
            </a:r>
          </a:p>
        </p:txBody>
      </p:sp>
      <p:sp>
        <p:nvSpPr>
          <p:cNvPr id="3" name="Content Placeholder 2"/>
          <p:cNvSpPr>
            <a:spLocks noGrp="1"/>
          </p:cNvSpPr>
          <p:nvPr>
            <p:ph idx="1"/>
          </p:nvPr>
        </p:nvSpPr>
        <p:spPr>
          <a:xfrm>
            <a:off x="838200" y="1690688"/>
            <a:ext cx="11049000" cy="4214812"/>
          </a:xfrm>
        </p:spPr>
        <p:txBody>
          <a:bodyPr>
            <a:normAutofit fontScale="70000" lnSpcReduction="20000"/>
          </a:bodyPr>
          <a:lstStyle/>
          <a:p>
            <a:pPr marL="0" indent="0">
              <a:lnSpc>
                <a:spcPct val="150000"/>
              </a:lnSpc>
              <a:buNone/>
            </a:pPr>
            <a:r>
              <a:rPr lang="en-US" sz="3600" dirty="0"/>
              <a:t>“Government-furnished property” means property in the possession of, or directly acquired by, the Government and subsequently furnished to the contractor for performance of a contract. Government-furnished property includes, but is not limited to, spares and property furnished for repair, maintenance, overhaul, or modification. Government-furnished property also includes contractor-acquired property if the contractor-acquired property is a deliverable under a cost contract when accepted by the Government for continued use under the contract.</a:t>
            </a:r>
            <a:endParaRPr lang="en-US" sz="3600" dirty="0">
              <a:latin typeface="+mn-lt"/>
            </a:endParaRP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7</a:t>
            </a:fld>
            <a:endParaRPr lang="en-US" dirty="0">
              <a:latin typeface="+mn-lt"/>
            </a:endParaRPr>
          </a:p>
        </p:txBody>
      </p:sp>
    </p:spTree>
    <p:extLst>
      <p:ext uri="{BB962C8B-B14F-4D97-AF65-F5344CB8AC3E}">
        <p14:creationId xmlns:p14="http://schemas.microsoft.com/office/powerpoint/2010/main" val="244099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latin typeface="+mn-lt"/>
              </a:rPr>
              <a:t>GFP? CAP? (cont’d)</a:t>
            </a:r>
          </a:p>
        </p:txBody>
      </p:sp>
      <p:sp>
        <p:nvSpPr>
          <p:cNvPr id="3" name="Content Placeholder 2"/>
          <p:cNvSpPr>
            <a:spLocks noGrp="1"/>
          </p:cNvSpPr>
          <p:nvPr>
            <p:ph idx="1"/>
          </p:nvPr>
        </p:nvSpPr>
        <p:spPr>
          <a:xfrm>
            <a:off x="838200" y="1690688"/>
            <a:ext cx="11049000" cy="4214812"/>
          </a:xfrm>
        </p:spPr>
        <p:txBody>
          <a:bodyPr>
            <a:normAutofit/>
          </a:bodyPr>
          <a:lstStyle/>
          <a:p>
            <a:pPr>
              <a:lnSpc>
                <a:spcPct val="150000"/>
              </a:lnSpc>
            </a:pPr>
            <a:r>
              <a:rPr lang="en-US" sz="3600" dirty="0"/>
              <a:t>“Contractor-acquired property” means property acquired, fabricated, or otherwise provided by the contractor for performing a contract and </a:t>
            </a:r>
            <a:r>
              <a:rPr lang="en-US" sz="3600" u="sng" dirty="0"/>
              <a:t>to which the Government has title.</a:t>
            </a:r>
            <a:endParaRPr lang="en-US" sz="3600" u="sng" dirty="0">
              <a:latin typeface="+mn-lt"/>
            </a:endParaRP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latin typeface="+mn-lt"/>
              </a:rPr>
              <a:t>8</a:t>
            </a:fld>
            <a:endParaRPr lang="en-US" dirty="0">
              <a:latin typeface="+mn-lt"/>
            </a:endParaRPr>
          </a:p>
        </p:txBody>
      </p:sp>
    </p:spTree>
    <p:extLst>
      <p:ext uri="{BB962C8B-B14F-4D97-AF65-F5344CB8AC3E}">
        <p14:creationId xmlns:p14="http://schemas.microsoft.com/office/powerpoint/2010/main" val="2765005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mn-lt"/>
                <a:cs typeface="Arial" panose="020B0604020202020204" pitchFamily="34" charset="0"/>
              </a:rPr>
              <a:t>FAR Requirements</a:t>
            </a:r>
          </a:p>
        </p:txBody>
      </p:sp>
      <p:sp>
        <p:nvSpPr>
          <p:cNvPr id="5" name="Slide Number Placeholder 4"/>
          <p:cNvSpPr>
            <a:spLocks noGrp="1"/>
          </p:cNvSpPr>
          <p:nvPr>
            <p:ph type="sldNum" sz="quarter" idx="4294967295"/>
          </p:nvPr>
        </p:nvSpPr>
        <p:spPr>
          <a:xfrm>
            <a:off x="8610600" y="6356350"/>
            <a:ext cx="2743200" cy="365125"/>
          </a:xfrm>
          <a:prstGeom prst="rect">
            <a:avLst/>
          </a:prstGeom>
        </p:spPr>
        <p:txBody>
          <a:bodyPr/>
          <a:lstStyle/>
          <a:p>
            <a:fld id="{A01710A2-8C9B-4EDE-AA47-F871BD5A020B}" type="slidenum">
              <a:rPr lang="en-US" smtClean="0"/>
              <a:t>9</a:t>
            </a:fld>
            <a:endParaRPr lang="en-US" dirty="0"/>
          </a:p>
        </p:txBody>
      </p:sp>
    </p:spTree>
    <p:extLst>
      <p:ext uri="{BB962C8B-B14F-4D97-AF65-F5344CB8AC3E}">
        <p14:creationId xmlns:p14="http://schemas.microsoft.com/office/powerpoint/2010/main" val="763502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12878</TotalTime>
  <Words>1252</Words>
  <Application>Microsoft Office PowerPoint</Application>
  <PresentationFormat>Widescreen</PresentationFormat>
  <Paragraphs>142</Paragraphs>
  <Slides>29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Adobe Fan Heiti Std B</vt:lpstr>
      <vt:lpstr>Arial</vt:lpstr>
      <vt:lpstr>Calibri</vt:lpstr>
      <vt:lpstr>Montserrat</vt:lpstr>
      <vt:lpstr>Office Theme</vt:lpstr>
      <vt:lpstr>Shelley Hall</vt:lpstr>
      <vt:lpstr>Skyway Insight© Webinar</vt:lpstr>
      <vt:lpstr>Agenda</vt:lpstr>
      <vt:lpstr>What Is Government Property?</vt:lpstr>
      <vt:lpstr>What Is Government Property?</vt:lpstr>
      <vt:lpstr>GFP? CAP? Material?</vt:lpstr>
      <vt:lpstr>GFP? CAP? Material?</vt:lpstr>
      <vt:lpstr>GFP? CAP? (cont’d)</vt:lpstr>
      <vt:lpstr>FAR Requirements</vt:lpstr>
      <vt:lpstr>FAR Part 45 – Government Property</vt:lpstr>
      <vt:lpstr>Who Is Responsible for it?</vt:lpstr>
      <vt:lpstr>Who is Responsible for it?</vt:lpstr>
      <vt:lpstr>Transferring Accountability</vt:lpstr>
      <vt:lpstr>FAR Clause</vt:lpstr>
      <vt:lpstr>FAR Clause</vt:lpstr>
      <vt:lpstr>FAR Solicitation Requirements</vt:lpstr>
      <vt:lpstr>FAR Solicitation Requirements</vt:lpstr>
      <vt:lpstr>FAR Evaluation Procedures</vt:lpstr>
      <vt:lpstr>FAR Evaluation Requirements</vt:lpstr>
      <vt:lpstr>Title to Property</vt:lpstr>
      <vt:lpstr>Title to Property - GFP</vt:lpstr>
      <vt:lpstr>Title to Property - CAP</vt:lpstr>
      <vt:lpstr>DFARS Requirements</vt:lpstr>
      <vt:lpstr>DFARS 245 – GFP Identification</vt:lpstr>
      <vt:lpstr>DFARS Clauses</vt:lpstr>
      <vt:lpstr>DFARS 245 - Clauses</vt:lpstr>
      <vt:lpstr>Final Words</vt:lpstr>
      <vt:lpstr>Final Words</vt:lpstr>
      <vt:lpstr>Skyway Acquisition Solutions, LLC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Licata</dc:creator>
  <cp:lastModifiedBy>Shelley Hall</cp:lastModifiedBy>
  <cp:revision>298</cp:revision>
  <dcterms:created xsi:type="dcterms:W3CDTF">2015-02-19T20:15:48Z</dcterms:created>
  <dcterms:modified xsi:type="dcterms:W3CDTF">2017-06-01T17:20:00Z</dcterms:modified>
</cp:coreProperties>
</file>