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6"/>
  </p:notesMasterIdLst>
  <p:sldIdLst>
    <p:sldId id="258" r:id="rId3"/>
    <p:sldId id="377" r:id="rId4"/>
    <p:sldId id="288" r:id="rId5"/>
    <p:sldId id="378" r:id="rId6"/>
    <p:sldId id="289" r:id="rId7"/>
    <p:sldId id="560" r:id="rId8"/>
    <p:sldId id="511" r:id="rId9"/>
    <p:sldId id="549" r:id="rId10"/>
    <p:sldId id="555" r:id="rId11"/>
    <p:sldId id="541" r:id="rId12"/>
    <p:sldId id="538" r:id="rId13"/>
    <p:sldId id="547" r:id="rId14"/>
    <p:sldId id="548" r:id="rId15"/>
    <p:sldId id="556" r:id="rId16"/>
    <p:sldId id="557" r:id="rId17"/>
    <p:sldId id="558" r:id="rId18"/>
    <p:sldId id="559" r:id="rId19"/>
    <p:sldId id="550" r:id="rId20"/>
    <p:sldId id="552" r:id="rId21"/>
    <p:sldId id="561" r:id="rId22"/>
    <p:sldId id="562" r:id="rId23"/>
    <p:sldId id="566" r:id="rId24"/>
    <p:sldId id="517" r:id="rId25"/>
    <p:sldId id="564" r:id="rId26"/>
    <p:sldId id="565" r:id="rId27"/>
    <p:sldId id="563" r:id="rId28"/>
    <p:sldId id="567" r:id="rId29"/>
    <p:sldId id="571" r:id="rId30"/>
    <p:sldId id="568" r:id="rId31"/>
    <p:sldId id="570" r:id="rId32"/>
    <p:sldId id="569" r:id="rId33"/>
    <p:sldId id="523" r:id="rId34"/>
    <p:sldId id="497"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icky Strycharske" initials="VS" lastIdx="21" clrIdx="0"/>
  <p:cmAuthor id="1" name="Kevin Jans" initials="KJ" lastIdx="1" clrIdx="1">
    <p:extLst/>
  </p:cmAuthor>
  <p:cmAuthor id="2" name="Kevin Jans" initials="KJ [2]" lastIdx="1" clrIdx="2">
    <p:extLst/>
  </p:cmAuthor>
  <p:cmAuthor id="3" name="Kevin Jans" initials="KJ [3]" lastIdx="1" clrIdx="3">
    <p:extLst/>
  </p:cmAuthor>
  <p:cmAuthor id="4" name="Kevin Jans" initials="KJ [4]" lastIdx="1" clrIdx="4">
    <p:extLst/>
  </p:cmAuthor>
  <p:cmAuthor id="5" name="Kevin Jans" initials="KJ [5]" lastIdx="1" clrIdx="5">
    <p:extLst/>
  </p:cmAuthor>
  <p:cmAuthor id="6" name="Kevin Jans" initials="KJ [6]" lastIdx="0" clrIdx="6">
    <p:extLst/>
  </p:cmAuthor>
  <p:cmAuthor id="7" name="Kevin Jans" initials="KJ [7]" lastIdx="1" clrIdx="7">
    <p:extLst/>
  </p:cmAuthor>
  <p:cmAuthor id="8" name="Kevin Jans" initials="KJ [8]" lastIdx="1" clrIdx="8">
    <p:extLst/>
  </p:cmAuthor>
  <p:cmAuthor id="9" name="Kevin Jans" initials="KJ [9]" lastIdx="1" clrIdx="9">
    <p:extLst/>
  </p:cmAuthor>
  <p:cmAuthor id="10" name="Microsoft Office User" initials="Office" lastIdx="1" clrIdx="10">
    <p:extLst/>
  </p:cmAuthor>
  <p:cmAuthor id="11" name="Microsoft Office User" initials="Office [2]" lastIdx="1" clrIdx="11">
    <p:extLst/>
  </p:cmAuthor>
  <p:cmAuthor id="12" name="Microsoft Office User" initials="Office [3]" lastIdx="1" clrIdx="12">
    <p:extLst/>
  </p:cmAuthor>
  <p:cmAuthor id="13" name="Microsoft Office User" initials="Office [4]" lastIdx="1" clrIdx="13">
    <p:extLst/>
  </p:cmAuthor>
  <p:cmAuthor id="14" name="Microsoft Office User" initials="Office [5]" lastIdx="1" clrIdx="14">
    <p:extLst/>
  </p:cmAuthor>
  <p:cmAuthor id="15" name="Microsoft Office User" initials="Office [6]" lastIdx="1" clrIdx="15">
    <p:extLst/>
  </p:cmAuthor>
  <p:cmAuthor id="16" name="Microsoft Office User" initials="Office [7]" lastIdx="1" clrIdx="16">
    <p:extLst/>
  </p:cmAuthor>
  <p:cmAuthor id="17" name="Microsoft Office User" initials="Office [8]" lastIdx="1" clrIdx="17">
    <p:extLst/>
  </p:cmAuthor>
  <p:cmAuthor id="18" name="Microsoft Office User" initials="Office [9]" lastIdx="1" clrIdx="18">
    <p:extLst/>
  </p:cmAuthor>
  <p:cmAuthor id="19" name="Microsoft Office User" initials="Office [10]" lastIdx="1" clrIdx="19">
    <p:extLst/>
  </p:cmAuthor>
  <p:cmAuthor id="20" name="Microsoft Office User" initials="Office [11]" lastIdx="1" clrIdx="20">
    <p:extLst/>
  </p:cmAuthor>
  <p:cmAuthor id="21" name="Microsoft Office User" initials="Office [12]" lastIdx="1" clrIdx="2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34" autoAdjust="0"/>
    <p:restoredTop sz="91419" autoAdjust="0"/>
  </p:normalViewPr>
  <p:slideViewPr>
    <p:cSldViewPr snapToGrid="0">
      <p:cViewPr varScale="1">
        <p:scale>
          <a:sx n="60" d="100"/>
          <a:sy n="60" d="100"/>
        </p:scale>
        <p:origin x="67" y="77"/>
      </p:cViewPr>
      <p:guideLst>
        <p:guide orient="horz" pos="2160"/>
        <p:guide pos="3840"/>
      </p:guideLst>
    </p:cSldViewPr>
  </p:slideViewPr>
  <p:notesTextViewPr>
    <p:cViewPr>
      <p:scale>
        <a:sx n="3" d="2"/>
        <a:sy n="3" d="2"/>
      </p:scale>
      <p:origin x="0" y="0"/>
    </p:cViewPr>
  </p:notesTextViewPr>
  <p:sorterViewPr>
    <p:cViewPr>
      <p:scale>
        <a:sx n="130" d="100"/>
        <a:sy n="130" d="100"/>
      </p:scale>
      <p:origin x="0" y="-11952"/>
    </p:cViewPr>
  </p:sorterViewPr>
  <p:notesViewPr>
    <p:cSldViewPr snapToGrid="0">
      <p:cViewPr>
        <p:scale>
          <a:sx n="100" d="100"/>
          <a:sy n="100" d="100"/>
        </p:scale>
        <p:origin x="-336" y="180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400091-4BB9-407A-988D-710518F5A7A4}" type="datetimeFigureOut">
              <a:rPr lang="en-US" smtClean="0"/>
              <a:t>6/22/2016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BFF1AD-7B2A-4197-839A-AA3851C97BD2}" type="slidenum">
              <a:rPr lang="en-US" smtClean="0"/>
              <a:t>‹#›</a:t>
            </a:fld>
            <a:endParaRPr lang="en-US" dirty="0"/>
          </a:p>
        </p:txBody>
      </p:sp>
    </p:spTree>
    <p:extLst>
      <p:ext uri="{BB962C8B-B14F-4D97-AF65-F5344CB8AC3E}">
        <p14:creationId xmlns:p14="http://schemas.microsoft.com/office/powerpoint/2010/main" val="2609469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1</a:t>
            </a:fld>
            <a:endParaRPr lang="en-US" dirty="0"/>
          </a:p>
        </p:txBody>
      </p:sp>
    </p:spTree>
    <p:extLst>
      <p:ext uri="{BB962C8B-B14F-4D97-AF65-F5344CB8AC3E}">
        <p14:creationId xmlns:p14="http://schemas.microsoft.com/office/powerpoint/2010/main" val="5940802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12</a:t>
            </a:fld>
            <a:endParaRPr lang="en-US" dirty="0"/>
          </a:p>
        </p:txBody>
      </p:sp>
    </p:spTree>
    <p:extLst>
      <p:ext uri="{BB962C8B-B14F-4D97-AF65-F5344CB8AC3E}">
        <p14:creationId xmlns:p14="http://schemas.microsoft.com/office/powerpoint/2010/main" val="42868307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13</a:t>
            </a:fld>
            <a:endParaRPr lang="en-US" dirty="0"/>
          </a:p>
        </p:txBody>
      </p:sp>
    </p:spTree>
    <p:extLst>
      <p:ext uri="{BB962C8B-B14F-4D97-AF65-F5344CB8AC3E}">
        <p14:creationId xmlns:p14="http://schemas.microsoft.com/office/powerpoint/2010/main" val="831953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14</a:t>
            </a:fld>
            <a:endParaRPr lang="en-US" dirty="0"/>
          </a:p>
        </p:txBody>
      </p:sp>
    </p:spTree>
    <p:extLst>
      <p:ext uri="{BB962C8B-B14F-4D97-AF65-F5344CB8AC3E}">
        <p14:creationId xmlns:p14="http://schemas.microsoft.com/office/powerpoint/2010/main" val="9764827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15</a:t>
            </a:fld>
            <a:endParaRPr lang="en-US" dirty="0"/>
          </a:p>
        </p:txBody>
      </p:sp>
    </p:spTree>
    <p:extLst>
      <p:ext uri="{BB962C8B-B14F-4D97-AF65-F5344CB8AC3E}">
        <p14:creationId xmlns:p14="http://schemas.microsoft.com/office/powerpoint/2010/main" val="13427615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16</a:t>
            </a:fld>
            <a:endParaRPr lang="en-US" dirty="0"/>
          </a:p>
        </p:txBody>
      </p:sp>
    </p:spTree>
    <p:extLst>
      <p:ext uri="{BB962C8B-B14F-4D97-AF65-F5344CB8AC3E}">
        <p14:creationId xmlns:p14="http://schemas.microsoft.com/office/powerpoint/2010/main" val="740291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17</a:t>
            </a:fld>
            <a:endParaRPr lang="en-US" dirty="0"/>
          </a:p>
        </p:txBody>
      </p:sp>
    </p:spTree>
    <p:extLst>
      <p:ext uri="{BB962C8B-B14F-4D97-AF65-F5344CB8AC3E}">
        <p14:creationId xmlns:p14="http://schemas.microsoft.com/office/powerpoint/2010/main" val="39056974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19</a:t>
            </a:fld>
            <a:endParaRPr lang="en-US" dirty="0"/>
          </a:p>
        </p:txBody>
      </p:sp>
    </p:spTree>
    <p:extLst>
      <p:ext uri="{BB962C8B-B14F-4D97-AF65-F5344CB8AC3E}">
        <p14:creationId xmlns:p14="http://schemas.microsoft.com/office/powerpoint/2010/main" val="30645334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20</a:t>
            </a:fld>
            <a:endParaRPr lang="en-US" dirty="0"/>
          </a:p>
        </p:txBody>
      </p:sp>
    </p:spTree>
    <p:extLst>
      <p:ext uri="{BB962C8B-B14F-4D97-AF65-F5344CB8AC3E}">
        <p14:creationId xmlns:p14="http://schemas.microsoft.com/office/powerpoint/2010/main" val="20438025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only variable is at the front end.  All appropriations spend 5 years in expired status, after which they cancel.</a:t>
            </a:r>
          </a:p>
          <a:p>
            <a:endParaRPr lang="en-US" dirty="0"/>
          </a:p>
        </p:txBody>
      </p:sp>
      <p:sp>
        <p:nvSpPr>
          <p:cNvPr id="4" name="Slide Number Placeholder 3"/>
          <p:cNvSpPr>
            <a:spLocks noGrp="1"/>
          </p:cNvSpPr>
          <p:nvPr>
            <p:ph type="sldNum" sz="quarter" idx="10"/>
          </p:nvPr>
        </p:nvSpPr>
        <p:spPr/>
        <p:txBody>
          <a:bodyPr/>
          <a:lstStyle/>
          <a:p>
            <a:fld id="{6880742B-C46B-4E60-9AFA-432660D17C96}" type="slidenum">
              <a:rPr lang="en-US" smtClean="0"/>
              <a:pPr/>
              <a:t>21</a:t>
            </a:fld>
            <a:endParaRPr lang="en-US" dirty="0"/>
          </a:p>
        </p:txBody>
      </p:sp>
    </p:spTree>
    <p:extLst>
      <p:ext uri="{BB962C8B-B14F-4D97-AF65-F5344CB8AC3E}">
        <p14:creationId xmlns:p14="http://schemas.microsoft.com/office/powerpoint/2010/main" val="36299731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23</a:t>
            </a:fld>
            <a:endParaRPr lang="en-US" dirty="0"/>
          </a:p>
        </p:txBody>
      </p:sp>
    </p:spTree>
    <p:extLst>
      <p:ext uri="{BB962C8B-B14F-4D97-AF65-F5344CB8AC3E}">
        <p14:creationId xmlns:p14="http://schemas.microsoft.com/office/powerpoint/2010/main" val="2865084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2</a:t>
            </a:fld>
            <a:endParaRPr lang="en-US" dirty="0"/>
          </a:p>
        </p:txBody>
      </p:sp>
    </p:spTree>
    <p:extLst>
      <p:ext uri="{BB962C8B-B14F-4D97-AF65-F5344CB8AC3E}">
        <p14:creationId xmlns:p14="http://schemas.microsoft.com/office/powerpoint/2010/main" val="9998192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24</a:t>
            </a:fld>
            <a:endParaRPr lang="en-US" dirty="0"/>
          </a:p>
        </p:txBody>
      </p:sp>
    </p:spTree>
    <p:extLst>
      <p:ext uri="{BB962C8B-B14F-4D97-AF65-F5344CB8AC3E}">
        <p14:creationId xmlns:p14="http://schemas.microsoft.com/office/powerpoint/2010/main" val="2764359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25</a:t>
            </a:fld>
            <a:endParaRPr lang="en-US" dirty="0"/>
          </a:p>
        </p:txBody>
      </p:sp>
    </p:spTree>
    <p:extLst>
      <p:ext uri="{BB962C8B-B14F-4D97-AF65-F5344CB8AC3E}">
        <p14:creationId xmlns:p14="http://schemas.microsoft.com/office/powerpoint/2010/main" val="4457245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29</a:t>
            </a:fld>
            <a:endParaRPr lang="en-US" dirty="0"/>
          </a:p>
        </p:txBody>
      </p:sp>
    </p:spTree>
    <p:extLst>
      <p:ext uri="{BB962C8B-B14F-4D97-AF65-F5344CB8AC3E}">
        <p14:creationId xmlns:p14="http://schemas.microsoft.com/office/powerpoint/2010/main" val="34123079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31</a:t>
            </a:fld>
            <a:endParaRPr lang="en-US" dirty="0"/>
          </a:p>
        </p:txBody>
      </p:sp>
    </p:spTree>
    <p:extLst>
      <p:ext uri="{BB962C8B-B14F-4D97-AF65-F5344CB8AC3E}">
        <p14:creationId xmlns:p14="http://schemas.microsoft.com/office/powerpoint/2010/main" val="8758627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32</a:t>
            </a:fld>
            <a:endParaRPr lang="en-US" dirty="0"/>
          </a:p>
        </p:txBody>
      </p:sp>
    </p:spTree>
    <p:extLst>
      <p:ext uri="{BB962C8B-B14F-4D97-AF65-F5344CB8AC3E}">
        <p14:creationId xmlns:p14="http://schemas.microsoft.com/office/powerpoint/2010/main" val="14470381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33</a:t>
            </a:fld>
            <a:endParaRPr lang="en-US" dirty="0"/>
          </a:p>
        </p:txBody>
      </p:sp>
    </p:spTree>
    <p:extLst>
      <p:ext uri="{BB962C8B-B14F-4D97-AF65-F5344CB8AC3E}">
        <p14:creationId xmlns:p14="http://schemas.microsoft.com/office/powerpoint/2010/main" val="1069153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C8BFF1AD-7B2A-4197-839A-AA3851C97BD2}" type="slidenum">
              <a:rPr lang="en-US" smtClean="0"/>
              <a:t>3</a:t>
            </a:fld>
            <a:endParaRPr lang="en-US" dirty="0"/>
          </a:p>
        </p:txBody>
      </p:sp>
    </p:spTree>
    <p:extLst>
      <p:ext uri="{BB962C8B-B14F-4D97-AF65-F5344CB8AC3E}">
        <p14:creationId xmlns:p14="http://schemas.microsoft.com/office/powerpoint/2010/main" val="119221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4</a:t>
            </a:fld>
            <a:endParaRPr lang="en-US" dirty="0"/>
          </a:p>
        </p:txBody>
      </p:sp>
    </p:spTree>
    <p:extLst>
      <p:ext uri="{BB962C8B-B14F-4D97-AF65-F5344CB8AC3E}">
        <p14:creationId xmlns:p14="http://schemas.microsoft.com/office/powerpoint/2010/main" val="594080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5</a:t>
            </a:fld>
            <a:endParaRPr lang="en-US" dirty="0"/>
          </a:p>
        </p:txBody>
      </p:sp>
    </p:spTree>
    <p:extLst>
      <p:ext uri="{BB962C8B-B14F-4D97-AF65-F5344CB8AC3E}">
        <p14:creationId xmlns:p14="http://schemas.microsoft.com/office/powerpoint/2010/main" val="2223367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7</a:t>
            </a:fld>
            <a:endParaRPr lang="en-US" dirty="0"/>
          </a:p>
        </p:txBody>
      </p:sp>
    </p:spTree>
    <p:extLst>
      <p:ext uri="{BB962C8B-B14F-4D97-AF65-F5344CB8AC3E}">
        <p14:creationId xmlns:p14="http://schemas.microsoft.com/office/powerpoint/2010/main" val="38677024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9</a:t>
            </a:fld>
            <a:endParaRPr lang="en-US" dirty="0"/>
          </a:p>
        </p:txBody>
      </p:sp>
    </p:spTree>
    <p:extLst>
      <p:ext uri="{BB962C8B-B14F-4D97-AF65-F5344CB8AC3E}">
        <p14:creationId xmlns:p14="http://schemas.microsoft.com/office/powerpoint/2010/main" val="537117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10</a:t>
            </a:fld>
            <a:endParaRPr lang="en-US" dirty="0"/>
          </a:p>
        </p:txBody>
      </p:sp>
    </p:spTree>
    <p:extLst>
      <p:ext uri="{BB962C8B-B14F-4D97-AF65-F5344CB8AC3E}">
        <p14:creationId xmlns:p14="http://schemas.microsoft.com/office/powerpoint/2010/main" val="41880608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BFF1AD-7B2A-4197-839A-AA3851C97BD2}" type="slidenum">
              <a:rPr lang="en-US" smtClean="0"/>
              <a:t>11</a:t>
            </a:fld>
            <a:endParaRPr lang="en-US" dirty="0"/>
          </a:p>
        </p:txBody>
      </p:sp>
    </p:spTree>
    <p:extLst>
      <p:ext uri="{BB962C8B-B14F-4D97-AF65-F5344CB8AC3E}">
        <p14:creationId xmlns:p14="http://schemas.microsoft.com/office/powerpoint/2010/main" val="42170930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400"/>
            </a:lvl1pPr>
          </a:lstStyle>
          <a:p>
            <a:r>
              <a:rPr lang="en-US" dirty="0"/>
              <a:t>Click to edit Master title style</a:t>
            </a:r>
          </a:p>
        </p:txBody>
      </p:sp>
      <p:sp>
        <p:nvSpPr>
          <p:cNvPr id="3" name="Subtitle 2"/>
          <p:cNvSpPr>
            <a:spLocks noGrp="1"/>
          </p:cNvSpPr>
          <p:nvPr>
            <p:ph type="subTitle" idx="1"/>
          </p:nvPr>
        </p:nvSpPr>
        <p:spPr>
          <a:xfrm>
            <a:off x="1524000" y="3944936"/>
            <a:ext cx="9144000" cy="441039"/>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lvl1pPr>
              <a:defRPr>
                <a:solidFill>
                  <a:schemeClr val="tx1">
                    <a:tint val="75000"/>
                  </a:schemeClr>
                </a:solidFill>
              </a:defRPr>
            </a:lvl1pPr>
          </a:lstStyle>
          <a:p>
            <a:r>
              <a:rPr lang="en-US" dirty="0"/>
              <a:t>01/28/2016</a:t>
            </a:r>
          </a:p>
        </p:txBody>
      </p:sp>
      <p:sp>
        <p:nvSpPr>
          <p:cNvPr id="6" name="Slide Number Placeholder 5"/>
          <p:cNvSpPr>
            <a:spLocks noGrp="1"/>
          </p:cNvSpPr>
          <p:nvPr>
            <p:ph type="sldNum" sz="quarter" idx="12"/>
          </p:nvPr>
        </p:nvSpPr>
        <p:spPr/>
        <p:txBody>
          <a:bodyPr/>
          <a:lstStyle/>
          <a:p>
            <a:fld id="{A01710A2-8C9B-4EDE-AA47-F871BD5A020B}" type="slidenum">
              <a:rPr lang="en-US" smtClean="0"/>
              <a:t>‹#›</a:t>
            </a:fld>
            <a:endParaRPr lang="en-US" dirty="0"/>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65531" y="5914739"/>
            <a:ext cx="3460937" cy="943261"/>
          </a:xfrm>
          <a:prstGeom prst="rect">
            <a:avLst/>
          </a:prstGeom>
        </p:spPr>
      </p:pic>
      <p:cxnSp>
        <p:nvCxnSpPr>
          <p:cNvPr id="12" name="Straight Connector 11"/>
          <p:cNvCxnSpPr/>
          <p:nvPr userDrawn="1"/>
        </p:nvCxnSpPr>
        <p:spPr>
          <a:xfrm flipV="1">
            <a:off x="3479800" y="3759200"/>
            <a:ext cx="5276850" cy="127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Text Placeholder 13"/>
          <p:cNvSpPr>
            <a:spLocks noGrp="1"/>
          </p:cNvSpPr>
          <p:nvPr>
            <p:ph type="body" sz="quarter" idx="13"/>
          </p:nvPr>
        </p:nvSpPr>
        <p:spPr>
          <a:xfrm>
            <a:off x="0" y="5281614"/>
            <a:ext cx="6095999" cy="626775"/>
          </a:xfrm>
        </p:spPr>
        <p:txBody>
          <a:bodyPr/>
          <a:lstStyle>
            <a:lvl1pPr marL="0" indent="0">
              <a:buNone/>
              <a:defRPr/>
            </a:lvl1pPr>
          </a:lstStyle>
          <a:p>
            <a:pPr lvl="0"/>
            <a:r>
              <a:rPr lang="en-US" dirty="0"/>
              <a:t>Click to edit Master text styles</a:t>
            </a:r>
          </a:p>
        </p:txBody>
      </p:sp>
      <p:sp>
        <p:nvSpPr>
          <p:cNvPr id="17" name="Text Placeholder 16"/>
          <p:cNvSpPr>
            <a:spLocks noGrp="1"/>
          </p:cNvSpPr>
          <p:nvPr>
            <p:ph type="body" sz="quarter" idx="14"/>
          </p:nvPr>
        </p:nvSpPr>
        <p:spPr>
          <a:xfrm>
            <a:off x="6108700" y="5281614"/>
            <a:ext cx="6083300" cy="626775"/>
          </a:xfrm>
        </p:spPr>
        <p:txBody>
          <a:bodyPr/>
          <a:lstStyle>
            <a:lvl1pPr marL="0" indent="0" algn="r">
              <a:buNone/>
              <a:defRPr/>
            </a:lvl1pPr>
          </a:lstStyle>
          <a:p>
            <a:pPr lvl="0"/>
            <a:r>
              <a:rPr lang="en-US" dirty="0"/>
              <a:t>Click to edit Master text styles</a:t>
            </a:r>
          </a:p>
        </p:txBody>
      </p:sp>
    </p:spTree>
    <p:extLst>
      <p:ext uri="{BB962C8B-B14F-4D97-AF65-F5344CB8AC3E}">
        <p14:creationId xmlns:p14="http://schemas.microsoft.com/office/powerpoint/2010/main" val="3715174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838200" y="1825625"/>
            <a:ext cx="10515600" cy="4086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01/28/2016</a:t>
            </a:r>
          </a:p>
        </p:txBody>
      </p:sp>
      <p:sp>
        <p:nvSpPr>
          <p:cNvPr id="6" name="Slide Number Placeholder 5"/>
          <p:cNvSpPr>
            <a:spLocks noGrp="1"/>
          </p:cNvSpPr>
          <p:nvPr>
            <p:ph type="sldNum" sz="quarter" idx="12"/>
          </p:nvPr>
        </p:nvSpPr>
        <p:spPr/>
        <p:txBody>
          <a:bodyPr/>
          <a:lstStyle/>
          <a:p>
            <a:fld id="{A01710A2-8C9B-4EDE-AA47-F871BD5A020B}" type="slidenum">
              <a:rPr lang="en-US" smtClean="0"/>
              <a:t>‹#›</a:t>
            </a:fld>
            <a:endParaRPr lang="en-US" dirty="0"/>
          </a:p>
        </p:txBody>
      </p:sp>
      <p:cxnSp>
        <p:nvCxnSpPr>
          <p:cNvPr id="7" name="Straight Connector 6"/>
          <p:cNvCxnSpPr/>
          <p:nvPr userDrawn="1"/>
        </p:nvCxnSpPr>
        <p:spPr>
          <a:xfrm flipV="1">
            <a:off x="1938195" y="6209830"/>
            <a:ext cx="8665883" cy="17929"/>
          </a:xfrm>
          <a:prstGeom prst="line">
            <a:avLst/>
          </a:prstGeom>
          <a:ln w="12700">
            <a:solidFill>
              <a:srgbClr val="FF261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9980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521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521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01/28/2016</a:t>
            </a:r>
          </a:p>
        </p:txBody>
      </p:sp>
      <p:sp>
        <p:nvSpPr>
          <p:cNvPr id="6" name="Slide Number Placeholder 5"/>
          <p:cNvSpPr>
            <a:spLocks noGrp="1"/>
          </p:cNvSpPr>
          <p:nvPr>
            <p:ph type="sldNum" sz="quarter" idx="12"/>
          </p:nvPr>
        </p:nvSpPr>
        <p:spPr/>
        <p:txBody>
          <a:bodyPr/>
          <a:lstStyle/>
          <a:p>
            <a:fld id="{A01710A2-8C9B-4EDE-AA47-F871BD5A020B}" type="slidenum">
              <a:rPr lang="en-US" smtClean="0"/>
              <a:t>‹#›</a:t>
            </a:fld>
            <a:endParaRPr lang="en-US" dirty="0"/>
          </a:p>
        </p:txBody>
      </p:sp>
      <p:cxnSp>
        <p:nvCxnSpPr>
          <p:cNvPr id="7" name="Straight Connector 6"/>
          <p:cNvCxnSpPr/>
          <p:nvPr userDrawn="1"/>
        </p:nvCxnSpPr>
        <p:spPr>
          <a:xfrm flipV="1">
            <a:off x="1938195" y="6209830"/>
            <a:ext cx="8665883" cy="17929"/>
          </a:xfrm>
          <a:prstGeom prst="line">
            <a:avLst/>
          </a:prstGeom>
          <a:ln w="12700">
            <a:solidFill>
              <a:srgbClr val="FF261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7510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sldNum" sz="quarter" idx="10"/>
          </p:nvPr>
        </p:nvSpPr>
        <p:spPr>
          <a:ln/>
        </p:spPr>
        <p:txBody>
          <a:bodyPr/>
          <a:lstStyle>
            <a:lvl1pPr>
              <a:defRPr/>
            </a:lvl1pPr>
          </a:lstStyle>
          <a:p>
            <a:fld id="{9363745B-00CE-4527-BCE1-CF9F042095B1}" type="slidenum">
              <a:rPr lang="en-US" smtClean="0"/>
              <a:pPr/>
              <a:t>‹#›</a:t>
            </a:fld>
            <a:endParaRPr lang="en-US" dirty="0"/>
          </a:p>
        </p:txBody>
      </p:sp>
    </p:spTree>
    <p:extLst>
      <p:ext uri="{BB962C8B-B14F-4D97-AF65-F5344CB8AC3E}">
        <p14:creationId xmlns:p14="http://schemas.microsoft.com/office/powerpoint/2010/main" val="12417260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sldNum" sz="quarter" idx="10"/>
          </p:nvPr>
        </p:nvSpPr>
        <p:spPr>
          <a:ln/>
        </p:spPr>
        <p:txBody>
          <a:bodyPr/>
          <a:lstStyle>
            <a:lvl1pPr>
              <a:defRPr/>
            </a:lvl1pPr>
          </a:lstStyle>
          <a:p>
            <a:fld id="{9363745B-00CE-4527-BCE1-CF9F042095B1}" type="slidenum">
              <a:rPr lang="en-US" smtClean="0"/>
              <a:pPr/>
              <a:t>‹#›</a:t>
            </a:fld>
            <a:endParaRPr lang="en-US" dirty="0"/>
          </a:p>
        </p:txBody>
      </p:sp>
    </p:spTree>
    <p:extLst>
      <p:ext uri="{BB962C8B-B14F-4D97-AF65-F5344CB8AC3E}">
        <p14:creationId xmlns:p14="http://schemas.microsoft.com/office/powerpoint/2010/main" val="3702981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9363745B-00CE-4527-BCE1-CF9F042095B1}" type="slidenum">
              <a:rPr lang="en-US" smtClean="0"/>
              <a:pPr/>
              <a:t>‹#›</a:t>
            </a:fld>
            <a:endParaRPr lang="en-US" dirty="0"/>
          </a:p>
        </p:txBody>
      </p:sp>
    </p:spTree>
    <p:extLst>
      <p:ext uri="{BB962C8B-B14F-4D97-AF65-F5344CB8AC3E}">
        <p14:creationId xmlns:p14="http://schemas.microsoft.com/office/powerpoint/2010/main" val="40898006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fld id="{9363745B-00CE-4527-BCE1-CF9F042095B1}" type="slidenum">
              <a:rPr lang="en-US" smtClean="0"/>
              <a:pPr/>
              <a:t>‹#›</a:t>
            </a:fld>
            <a:endParaRPr lang="en-US" dirty="0"/>
          </a:p>
        </p:txBody>
      </p:sp>
    </p:spTree>
    <p:extLst>
      <p:ext uri="{BB962C8B-B14F-4D97-AF65-F5344CB8AC3E}">
        <p14:creationId xmlns:p14="http://schemas.microsoft.com/office/powerpoint/2010/main" val="29749268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8000" y="1216025"/>
            <a:ext cx="5588000" cy="3587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99200" y="1216025"/>
            <a:ext cx="5588000" cy="3587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sldNum" sz="quarter" idx="10"/>
          </p:nvPr>
        </p:nvSpPr>
        <p:spPr>
          <a:ln/>
        </p:spPr>
        <p:txBody>
          <a:bodyPr/>
          <a:lstStyle>
            <a:lvl1pPr>
              <a:defRPr/>
            </a:lvl1pPr>
          </a:lstStyle>
          <a:p>
            <a:fld id="{9363745B-00CE-4527-BCE1-CF9F042095B1}" type="slidenum">
              <a:rPr lang="en-US" smtClean="0"/>
              <a:pPr/>
              <a:t>‹#›</a:t>
            </a:fld>
            <a:endParaRPr lang="en-US" dirty="0"/>
          </a:p>
        </p:txBody>
      </p:sp>
    </p:spTree>
    <p:extLst>
      <p:ext uri="{BB962C8B-B14F-4D97-AF65-F5344CB8AC3E}">
        <p14:creationId xmlns:p14="http://schemas.microsoft.com/office/powerpoint/2010/main" val="1168439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sldNum" sz="quarter" idx="10"/>
          </p:nvPr>
        </p:nvSpPr>
        <p:spPr>
          <a:ln/>
        </p:spPr>
        <p:txBody>
          <a:bodyPr/>
          <a:lstStyle>
            <a:lvl1pPr>
              <a:defRPr/>
            </a:lvl1pPr>
          </a:lstStyle>
          <a:p>
            <a:fld id="{9363745B-00CE-4527-BCE1-CF9F042095B1}" type="slidenum">
              <a:rPr lang="en-US" smtClean="0"/>
              <a:pPr/>
              <a:t>‹#›</a:t>
            </a:fld>
            <a:endParaRPr lang="en-US" dirty="0"/>
          </a:p>
        </p:txBody>
      </p:sp>
    </p:spTree>
    <p:extLst>
      <p:ext uri="{BB962C8B-B14F-4D97-AF65-F5344CB8AC3E}">
        <p14:creationId xmlns:p14="http://schemas.microsoft.com/office/powerpoint/2010/main" val="1603618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sldNum" sz="quarter" idx="10"/>
          </p:nvPr>
        </p:nvSpPr>
        <p:spPr>
          <a:ln/>
        </p:spPr>
        <p:txBody>
          <a:bodyPr/>
          <a:lstStyle>
            <a:lvl1pPr>
              <a:defRPr/>
            </a:lvl1pPr>
          </a:lstStyle>
          <a:p>
            <a:fld id="{9363745B-00CE-4527-BCE1-CF9F042095B1}" type="slidenum">
              <a:rPr lang="en-US" smtClean="0"/>
              <a:pPr/>
              <a:t>‹#›</a:t>
            </a:fld>
            <a:endParaRPr lang="en-US" dirty="0"/>
          </a:p>
        </p:txBody>
      </p:sp>
    </p:spTree>
    <p:extLst>
      <p:ext uri="{BB962C8B-B14F-4D97-AF65-F5344CB8AC3E}">
        <p14:creationId xmlns:p14="http://schemas.microsoft.com/office/powerpoint/2010/main" val="27071282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fld id="{9363745B-00CE-4527-BCE1-CF9F042095B1}" type="slidenum">
              <a:rPr lang="en-US" smtClean="0"/>
              <a:pPr/>
              <a:t>‹#›</a:t>
            </a:fld>
            <a:endParaRPr lang="en-US" dirty="0"/>
          </a:p>
        </p:txBody>
      </p:sp>
    </p:spTree>
    <p:extLst>
      <p:ext uri="{BB962C8B-B14F-4D97-AF65-F5344CB8AC3E}">
        <p14:creationId xmlns:p14="http://schemas.microsoft.com/office/powerpoint/2010/main" val="317043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838200" y="1825625"/>
            <a:ext cx="10515600" cy="4079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A01710A2-8C9B-4EDE-AA47-F871BD5A020B}" type="slidenum">
              <a:rPr lang="en-US" smtClean="0"/>
              <a:t>‹#›</a:t>
            </a:fld>
            <a:endParaRPr lang="en-US" dirty="0"/>
          </a:p>
        </p:txBody>
      </p:sp>
      <p:cxnSp>
        <p:nvCxnSpPr>
          <p:cNvPr id="7" name="Straight Connector 6"/>
          <p:cNvCxnSpPr/>
          <p:nvPr userDrawn="1"/>
        </p:nvCxnSpPr>
        <p:spPr>
          <a:xfrm flipV="1">
            <a:off x="1938195" y="6209830"/>
            <a:ext cx="8665883" cy="17929"/>
          </a:xfrm>
          <a:prstGeom prst="line">
            <a:avLst/>
          </a:prstGeom>
          <a:ln w="12700">
            <a:solidFill>
              <a:srgbClr val="FF261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453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fld id="{9363745B-00CE-4527-BCE1-CF9F042095B1}" type="slidenum">
              <a:rPr lang="en-US" smtClean="0"/>
              <a:pPr/>
              <a:t>‹#›</a:t>
            </a:fld>
            <a:endParaRPr lang="en-US" dirty="0"/>
          </a:p>
        </p:txBody>
      </p:sp>
    </p:spTree>
    <p:extLst>
      <p:ext uri="{BB962C8B-B14F-4D97-AF65-F5344CB8AC3E}">
        <p14:creationId xmlns:p14="http://schemas.microsoft.com/office/powerpoint/2010/main" val="236157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fld id="{9363745B-00CE-4527-BCE1-CF9F042095B1}" type="slidenum">
              <a:rPr lang="en-US" smtClean="0"/>
              <a:pPr/>
              <a:t>‹#›</a:t>
            </a:fld>
            <a:endParaRPr lang="en-US" dirty="0"/>
          </a:p>
        </p:txBody>
      </p:sp>
    </p:spTree>
    <p:extLst>
      <p:ext uri="{BB962C8B-B14F-4D97-AF65-F5344CB8AC3E}">
        <p14:creationId xmlns:p14="http://schemas.microsoft.com/office/powerpoint/2010/main" val="14609270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sldNum" sz="quarter" idx="10"/>
          </p:nvPr>
        </p:nvSpPr>
        <p:spPr>
          <a:ln/>
        </p:spPr>
        <p:txBody>
          <a:bodyPr/>
          <a:lstStyle>
            <a:lvl1pPr>
              <a:defRPr/>
            </a:lvl1pPr>
          </a:lstStyle>
          <a:p>
            <a:fld id="{9363745B-00CE-4527-BCE1-CF9F042095B1}" type="slidenum">
              <a:rPr lang="en-US" smtClean="0"/>
              <a:pPr/>
              <a:t>‹#›</a:t>
            </a:fld>
            <a:endParaRPr lang="en-US" dirty="0"/>
          </a:p>
        </p:txBody>
      </p:sp>
    </p:spTree>
    <p:extLst>
      <p:ext uri="{BB962C8B-B14F-4D97-AF65-F5344CB8AC3E}">
        <p14:creationId xmlns:p14="http://schemas.microsoft.com/office/powerpoint/2010/main" val="34223713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76201"/>
            <a:ext cx="2844800" cy="4727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8000" y="76201"/>
            <a:ext cx="8331200" cy="4727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sldNum" sz="quarter" idx="10"/>
          </p:nvPr>
        </p:nvSpPr>
        <p:spPr>
          <a:ln/>
        </p:spPr>
        <p:txBody>
          <a:bodyPr/>
          <a:lstStyle>
            <a:lvl1pPr>
              <a:defRPr/>
            </a:lvl1pPr>
          </a:lstStyle>
          <a:p>
            <a:fld id="{9363745B-00CE-4527-BCE1-CF9F042095B1}" type="slidenum">
              <a:rPr lang="en-US" smtClean="0"/>
              <a:pPr/>
              <a:t>‹#›</a:t>
            </a:fld>
            <a:endParaRPr lang="en-US" dirty="0"/>
          </a:p>
        </p:txBody>
      </p:sp>
    </p:spTree>
    <p:extLst>
      <p:ext uri="{BB962C8B-B14F-4D97-AF65-F5344CB8AC3E}">
        <p14:creationId xmlns:p14="http://schemas.microsoft.com/office/powerpoint/2010/main" val="31707694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08000" y="76201"/>
            <a:ext cx="11379200" cy="472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sldNum" sz="quarter" idx="10"/>
          </p:nvPr>
        </p:nvSpPr>
        <p:spPr>
          <a:ln/>
        </p:spPr>
        <p:txBody>
          <a:bodyPr/>
          <a:lstStyle>
            <a:lvl1pPr>
              <a:defRPr/>
            </a:lvl1pPr>
          </a:lstStyle>
          <a:p>
            <a:fld id="{4D356751-11B5-4ABE-9623-9591B9187721}" type="slidenum">
              <a:rPr lang="en-US" smtClean="0"/>
              <a:pPr/>
              <a:t>‹#›</a:t>
            </a:fld>
            <a:endParaRPr lang="en-US" dirty="0"/>
          </a:p>
        </p:txBody>
      </p:sp>
    </p:spTree>
    <p:extLst>
      <p:ext uri="{BB962C8B-B14F-4D97-AF65-F5344CB8AC3E}">
        <p14:creationId xmlns:p14="http://schemas.microsoft.com/office/powerpoint/2010/main" val="4134640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3096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dirty="0"/>
              <a:t>01/28/2016</a:t>
            </a:r>
          </a:p>
        </p:txBody>
      </p:sp>
      <p:sp>
        <p:nvSpPr>
          <p:cNvPr id="6" name="Slide Number Placeholder 5"/>
          <p:cNvSpPr>
            <a:spLocks noGrp="1"/>
          </p:cNvSpPr>
          <p:nvPr>
            <p:ph type="sldNum" sz="quarter" idx="12"/>
          </p:nvPr>
        </p:nvSpPr>
        <p:spPr/>
        <p:txBody>
          <a:bodyPr/>
          <a:lstStyle/>
          <a:p>
            <a:fld id="{A01710A2-8C9B-4EDE-AA47-F871BD5A020B}" type="slidenum">
              <a:rPr lang="en-US" smtClean="0"/>
              <a:t>‹#›</a:t>
            </a:fld>
            <a:endParaRPr lang="en-US" dirty="0"/>
          </a:p>
        </p:txBody>
      </p:sp>
      <p:cxnSp>
        <p:nvCxnSpPr>
          <p:cNvPr id="7" name="Straight Connector 6"/>
          <p:cNvCxnSpPr/>
          <p:nvPr userDrawn="1"/>
        </p:nvCxnSpPr>
        <p:spPr>
          <a:xfrm flipV="1">
            <a:off x="1938195" y="6209830"/>
            <a:ext cx="8665883" cy="17929"/>
          </a:xfrm>
          <a:prstGeom prst="line">
            <a:avLst/>
          </a:prstGeom>
          <a:ln w="12700">
            <a:solidFill>
              <a:srgbClr val="FF261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3617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092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092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01/28/2016</a:t>
            </a:r>
          </a:p>
        </p:txBody>
      </p:sp>
      <p:sp>
        <p:nvSpPr>
          <p:cNvPr id="7" name="Slide Number Placeholder 6"/>
          <p:cNvSpPr>
            <a:spLocks noGrp="1"/>
          </p:cNvSpPr>
          <p:nvPr>
            <p:ph type="sldNum" sz="quarter" idx="12"/>
          </p:nvPr>
        </p:nvSpPr>
        <p:spPr/>
        <p:txBody>
          <a:bodyPr/>
          <a:lstStyle/>
          <a:p>
            <a:fld id="{A01710A2-8C9B-4EDE-AA47-F871BD5A020B}" type="slidenum">
              <a:rPr lang="en-US" smtClean="0"/>
              <a:t>‹#›</a:t>
            </a:fld>
            <a:endParaRPr lang="en-US" dirty="0"/>
          </a:p>
        </p:txBody>
      </p:sp>
      <p:cxnSp>
        <p:nvCxnSpPr>
          <p:cNvPr id="8" name="Straight Connector 7"/>
          <p:cNvCxnSpPr/>
          <p:nvPr userDrawn="1"/>
        </p:nvCxnSpPr>
        <p:spPr>
          <a:xfrm flipV="1">
            <a:off x="1938195" y="6209830"/>
            <a:ext cx="8665883" cy="17929"/>
          </a:xfrm>
          <a:prstGeom prst="line">
            <a:avLst/>
          </a:prstGeom>
          <a:ln w="12700">
            <a:solidFill>
              <a:srgbClr val="FF261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5881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4004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4004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01/28/2016</a:t>
            </a:r>
          </a:p>
        </p:txBody>
      </p:sp>
      <p:sp>
        <p:nvSpPr>
          <p:cNvPr id="9" name="Slide Number Placeholder 8"/>
          <p:cNvSpPr>
            <a:spLocks noGrp="1"/>
          </p:cNvSpPr>
          <p:nvPr>
            <p:ph type="sldNum" sz="quarter" idx="12"/>
          </p:nvPr>
        </p:nvSpPr>
        <p:spPr/>
        <p:txBody>
          <a:bodyPr/>
          <a:lstStyle/>
          <a:p>
            <a:fld id="{A01710A2-8C9B-4EDE-AA47-F871BD5A020B}" type="slidenum">
              <a:rPr lang="en-US" smtClean="0"/>
              <a:t>‹#›</a:t>
            </a:fld>
            <a:endParaRPr lang="en-US" dirty="0"/>
          </a:p>
        </p:txBody>
      </p:sp>
      <p:cxnSp>
        <p:nvCxnSpPr>
          <p:cNvPr id="10" name="Straight Connector 9"/>
          <p:cNvCxnSpPr/>
          <p:nvPr userDrawn="1"/>
        </p:nvCxnSpPr>
        <p:spPr>
          <a:xfrm flipV="1">
            <a:off x="1938195" y="6209830"/>
            <a:ext cx="8665883" cy="17929"/>
          </a:xfrm>
          <a:prstGeom prst="line">
            <a:avLst/>
          </a:prstGeom>
          <a:ln w="12700">
            <a:solidFill>
              <a:srgbClr val="FF261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5607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dirty="0"/>
              <a:t>01/28/2016</a:t>
            </a:r>
          </a:p>
        </p:txBody>
      </p:sp>
      <p:sp>
        <p:nvSpPr>
          <p:cNvPr id="5" name="Slide Number Placeholder 4"/>
          <p:cNvSpPr>
            <a:spLocks noGrp="1"/>
          </p:cNvSpPr>
          <p:nvPr>
            <p:ph type="sldNum" sz="quarter" idx="12"/>
          </p:nvPr>
        </p:nvSpPr>
        <p:spPr/>
        <p:txBody>
          <a:bodyPr/>
          <a:lstStyle/>
          <a:p>
            <a:fld id="{A01710A2-8C9B-4EDE-AA47-F871BD5A020B}" type="slidenum">
              <a:rPr lang="en-US" smtClean="0"/>
              <a:t>‹#›</a:t>
            </a:fld>
            <a:endParaRPr lang="en-US" dirty="0"/>
          </a:p>
        </p:txBody>
      </p:sp>
      <p:cxnSp>
        <p:nvCxnSpPr>
          <p:cNvPr id="6" name="Straight Connector 5"/>
          <p:cNvCxnSpPr/>
          <p:nvPr userDrawn="1"/>
        </p:nvCxnSpPr>
        <p:spPr>
          <a:xfrm flipV="1">
            <a:off x="1938195" y="6209830"/>
            <a:ext cx="8665883" cy="17929"/>
          </a:xfrm>
          <a:prstGeom prst="line">
            <a:avLst/>
          </a:prstGeom>
          <a:ln w="12700">
            <a:solidFill>
              <a:srgbClr val="FF261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0725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01/28/2016</a:t>
            </a:r>
          </a:p>
        </p:txBody>
      </p:sp>
      <p:sp>
        <p:nvSpPr>
          <p:cNvPr id="4" name="Slide Number Placeholder 3"/>
          <p:cNvSpPr>
            <a:spLocks noGrp="1"/>
          </p:cNvSpPr>
          <p:nvPr>
            <p:ph type="sldNum" sz="quarter" idx="12"/>
          </p:nvPr>
        </p:nvSpPr>
        <p:spPr/>
        <p:txBody>
          <a:bodyPr/>
          <a:lstStyle/>
          <a:p>
            <a:fld id="{A01710A2-8C9B-4EDE-AA47-F871BD5A020B}" type="slidenum">
              <a:rPr lang="en-US" smtClean="0"/>
              <a:t>‹#›</a:t>
            </a:fld>
            <a:endParaRPr lang="en-US" dirty="0"/>
          </a:p>
        </p:txBody>
      </p:sp>
      <p:cxnSp>
        <p:nvCxnSpPr>
          <p:cNvPr id="5" name="Straight Connector 4"/>
          <p:cNvCxnSpPr/>
          <p:nvPr userDrawn="1"/>
        </p:nvCxnSpPr>
        <p:spPr>
          <a:xfrm flipV="1">
            <a:off x="1938195" y="6209830"/>
            <a:ext cx="8665883" cy="17929"/>
          </a:xfrm>
          <a:prstGeom prst="line">
            <a:avLst/>
          </a:prstGeom>
          <a:ln w="12700">
            <a:solidFill>
              <a:srgbClr val="FF261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7033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01/28/2016</a:t>
            </a:r>
          </a:p>
        </p:txBody>
      </p:sp>
      <p:sp>
        <p:nvSpPr>
          <p:cNvPr id="7" name="Slide Number Placeholder 6"/>
          <p:cNvSpPr>
            <a:spLocks noGrp="1"/>
          </p:cNvSpPr>
          <p:nvPr>
            <p:ph type="sldNum" sz="quarter" idx="12"/>
          </p:nvPr>
        </p:nvSpPr>
        <p:spPr/>
        <p:txBody>
          <a:bodyPr/>
          <a:lstStyle/>
          <a:p>
            <a:fld id="{A01710A2-8C9B-4EDE-AA47-F871BD5A020B}" type="slidenum">
              <a:rPr lang="en-US" smtClean="0"/>
              <a:t>‹#›</a:t>
            </a:fld>
            <a:endParaRPr lang="en-US" dirty="0"/>
          </a:p>
        </p:txBody>
      </p:sp>
      <p:cxnSp>
        <p:nvCxnSpPr>
          <p:cNvPr id="8" name="Straight Connector 7"/>
          <p:cNvCxnSpPr/>
          <p:nvPr userDrawn="1"/>
        </p:nvCxnSpPr>
        <p:spPr>
          <a:xfrm flipV="1">
            <a:off x="1938195" y="6209830"/>
            <a:ext cx="8665883" cy="17929"/>
          </a:xfrm>
          <a:prstGeom prst="line">
            <a:avLst/>
          </a:prstGeom>
          <a:ln w="12700">
            <a:solidFill>
              <a:srgbClr val="FF261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9413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01/28/2016</a:t>
            </a:r>
          </a:p>
        </p:txBody>
      </p:sp>
      <p:sp>
        <p:nvSpPr>
          <p:cNvPr id="7" name="Slide Number Placeholder 6"/>
          <p:cNvSpPr>
            <a:spLocks noGrp="1"/>
          </p:cNvSpPr>
          <p:nvPr>
            <p:ph type="sldNum" sz="quarter" idx="12"/>
          </p:nvPr>
        </p:nvSpPr>
        <p:spPr/>
        <p:txBody>
          <a:bodyPr/>
          <a:lstStyle/>
          <a:p>
            <a:fld id="{A01710A2-8C9B-4EDE-AA47-F871BD5A020B}" type="slidenum">
              <a:rPr lang="en-US" smtClean="0"/>
              <a:t>‹#›</a:t>
            </a:fld>
            <a:endParaRPr lang="en-US" dirty="0"/>
          </a:p>
        </p:txBody>
      </p:sp>
      <p:cxnSp>
        <p:nvCxnSpPr>
          <p:cNvPr id="8" name="Straight Connector 7"/>
          <p:cNvCxnSpPr/>
          <p:nvPr userDrawn="1"/>
        </p:nvCxnSpPr>
        <p:spPr>
          <a:xfrm flipV="1">
            <a:off x="1938195" y="6209830"/>
            <a:ext cx="8665883" cy="17929"/>
          </a:xfrm>
          <a:prstGeom prst="line">
            <a:avLst/>
          </a:prstGeom>
          <a:ln w="12700">
            <a:solidFill>
              <a:srgbClr val="FF261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5814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2000505000000020004" pitchFamily="2" charset="0"/>
              </a:defRPr>
            </a:lvl1pPr>
          </a:lstStyle>
          <a:p>
            <a:r>
              <a:rPr lang="en-US" dirty="0"/>
              <a:t>01/28/2016</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2000505000000020004" pitchFamily="2" charset="0"/>
              </a:defRPr>
            </a:lvl1pPr>
          </a:lstStyle>
          <a:p>
            <a:fld id="{A01710A2-8C9B-4EDE-AA47-F871BD5A020B}" type="slidenum">
              <a:rPr lang="en-US" smtClean="0"/>
              <a:pPr/>
              <a:t>‹#›</a:t>
            </a:fld>
            <a:endParaRPr lang="en-US" dirty="0"/>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4961825" y="6218795"/>
            <a:ext cx="2268350" cy="618227"/>
          </a:xfrm>
          <a:prstGeom prst="rect">
            <a:avLst/>
          </a:prstGeom>
        </p:spPr>
      </p:pic>
    </p:spTree>
    <p:extLst>
      <p:ext uri="{BB962C8B-B14F-4D97-AF65-F5344CB8AC3E}">
        <p14:creationId xmlns:p14="http://schemas.microsoft.com/office/powerpoint/2010/main" val="1427470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ontserrat" panose="02000505000000020004"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2000505000000020004"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2000505000000020004"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2000505000000020004"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2000505000000020004"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2000505000000020004"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9700" name="Rectangle 4"/>
          <p:cNvSpPr>
            <a:spLocks noGrp="1" noChangeArrowheads="1"/>
          </p:cNvSpPr>
          <p:nvPr>
            <p:ph type="sldNum" sz="quarter" idx="4"/>
          </p:nvPr>
        </p:nvSpPr>
        <p:spPr bwMode="auto">
          <a:xfrm>
            <a:off x="9347200" y="6519863"/>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400" smtClean="0"/>
            </a:lvl1pPr>
          </a:lstStyle>
          <a:p>
            <a:fld id="{9363745B-00CE-4527-BCE1-CF9F042095B1}" type="slidenum">
              <a:rPr lang="en-US" smtClean="0"/>
              <a:pPr/>
              <a:t>‹#›</a:t>
            </a:fld>
            <a:endParaRPr lang="en-US" dirty="0"/>
          </a:p>
        </p:txBody>
      </p:sp>
      <p:sp>
        <p:nvSpPr>
          <p:cNvPr id="2051" name="Rectangle 13"/>
          <p:cNvSpPr>
            <a:spLocks noGrp="1" noChangeArrowheads="1"/>
          </p:cNvSpPr>
          <p:nvPr>
            <p:ph type="title"/>
          </p:nvPr>
        </p:nvSpPr>
        <p:spPr bwMode="auto">
          <a:xfrm>
            <a:off x="1951567" y="76200"/>
            <a:ext cx="9594851"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9719" name="Line 23"/>
          <p:cNvSpPr>
            <a:spLocks noChangeShapeType="1"/>
          </p:cNvSpPr>
          <p:nvPr/>
        </p:nvSpPr>
        <p:spPr bwMode="auto">
          <a:xfrm>
            <a:off x="508000" y="1079500"/>
            <a:ext cx="11176000" cy="0"/>
          </a:xfrm>
          <a:prstGeom prst="line">
            <a:avLst/>
          </a:prstGeom>
          <a:noFill/>
          <a:ln w="57150">
            <a:solidFill>
              <a:srgbClr val="000099"/>
            </a:solidFill>
            <a:round/>
            <a:headEnd/>
            <a:tailEnd/>
          </a:ln>
          <a:effectLst/>
        </p:spPr>
        <p:txBody>
          <a:bodyPr wrap="none" anchor="ctr"/>
          <a:lstStyle/>
          <a:p>
            <a:pPr>
              <a:defRPr/>
            </a:pPr>
            <a:endParaRPr lang="en-US" sz="1800" dirty="0"/>
          </a:p>
        </p:txBody>
      </p:sp>
      <p:sp>
        <p:nvSpPr>
          <p:cNvPr id="2054" name="Rectangle 3"/>
          <p:cNvSpPr>
            <a:spLocks noGrp="1" noChangeArrowheads="1"/>
          </p:cNvSpPr>
          <p:nvPr>
            <p:ph type="body" idx="1"/>
          </p:nvPr>
        </p:nvSpPr>
        <p:spPr bwMode="auto">
          <a:xfrm>
            <a:off x="508000" y="1216025"/>
            <a:ext cx="11379200" cy="35877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91579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r" rtl="0" eaLnBrk="1" fontAlgn="base" hangingPunct="1">
        <a:spcBef>
          <a:spcPct val="0"/>
        </a:spcBef>
        <a:spcAft>
          <a:spcPct val="0"/>
        </a:spcAft>
        <a:defRPr sz="3600" b="1">
          <a:solidFill>
            <a:schemeClr val="tx2"/>
          </a:solidFill>
          <a:latin typeface="+mj-lt"/>
          <a:ea typeface="+mj-ea"/>
          <a:cs typeface="+mj-cs"/>
        </a:defRPr>
      </a:lvl1pPr>
      <a:lvl2pPr algn="r" rtl="0" eaLnBrk="1" fontAlgn="base" hangingPunct="1">
        <a:spcBef>
          <a:spcPct val="0"/>
        </a:spcBef>
        <a:spcAft>
          <a:spcPct val="0"/>
        </a:spcAft>
        <a:defRPr sz="3600" b="1">
          <a:solidFill>
            <a:schemeClr val="tx2"/>
          </a:solidFill>
          <a:latin typeface="Arial" charset="0"/>
        </a:defRPr>
      </a:lvl2pPr>
      <a:lvl3pPr algn="r" rtl="0" eaLnBrk="1" fontAlgn="base" hangingPunct="1">
        <a:spcBef>
          <a:spcPct val="0"/>
        </a:spcBef>
        <a:spcAft>
          <a:spcPct val="0"/>
        </a:spcAft>
        <a:defRPr sz="3600" b="1">
          <a:solidFill>
            <a:schemeClr val="tx2"/>
          </a:solidFill>
          <a:latin typeface="Arial" charset="0"/>
        </a:defRPr>
      </a:lvl3pPr>
      <a:lvl4pPr algn="r" rtl="0" eaLnBrk="1" fontAlgn="base" hangingPunct="1">
        <a:spcBef>
          <a:spcPct val="0"/>
        </a:spcBef>
        <a:spcAft>
          <a:spcPct val="0"/>
        </a:spcAft>
        <a:defRPr sz="3600" b="1">
          <a:solidFill>
            <a:schemeClr val="tx2"/>
          </a:solidFill>
          <a:latin typeface="Arial" charset="0"/>
        </a:defRPr>
      </a:lvl4pPr>
      <a:lvl5pPr algn="r" rtl="0" eaLnBrk="1" fontAlgn="base" hangingPunct="1">
        <a:spcBef>
          <a:spcPct val="0"/>
        </a:spcBef>
        <a:spcAft>
          <a:spcPct val="0"/>
        </a:spcAft>
        <a:defRPr sz="3600" b="1">
          <a:solidFill>
            <a:schemeClr val="tx2"/>
          </a:solidFill>
          <a:latin typeface="Arial" charset="0"/>
        </a:defRPr>
      </a:lvl5pPr>
      <a:lvl6pPr marL="457200" algn="r" rtl="0" eaLnBrk="1" fontAlgn="base" hangingPunct="1">
        <a:spcBef>
          <a:spcPct val="0"/>
        </a:spcBef>
        <a:spcAft>
          <a:spcPct val="0"/>
        </a:spcAft>
        <a:defRPr sz="3600" b="1">
          <a:solidFill>
            <a:schemeClr val="tx2"/>
          </a:solidFill>
          <a:latin typeface="Arial" charset="0"/>
        </a:defRPr>
      </a:lvl6pPr>
      <a:lvl7pPr marL="914400" algn="r" rtl="0" eaLnBrk="1" fontAlgn="base" hangingPunct="1">
        <a:spcBef>
          <a:spcPct val="0"/>
        </a:spcBef>
        <a:spcAft>
          <a:spcPct val="0"/>
        </a:spcAft>
        <a:defRPr sz="3600" b="1">
          <a:solidFill>
            <a:schemeClr val="tx2"/>
          </a:solidFill>
          <a:latin typeface="Arial" charset="0"/>
        </a:defRPr>
      </a:lvl7pPr>
      <a:lvl8pPr marL="1371600" algn="r" rtl="0" eaLnBrk="1" fontAlgn="base" hangingPunct="1">
        <a:spcBef>
          <a:spcPct val="0"/>
        </a:spcBef>
        <a:spcAft>
          <a:spcPct val="0"/>
        </a:spcAft>
        <a:defRPr sz="3600" b="1">
          <a:solidFill>
            <a:schemeClr val="tx2"/>
          </a:solidFill>
          <a:latin typeface="Arial" charset="0"/>
        </a:defRPr>
      </a:lvl8pPr>
      <a:lvl9pPr marL="1828800" algn="r" rtl="0" eaLnBrk="1" fontAlgn="base" hangingPunct="1">
        <a:spcBef>
          <a:spcPct val="0"/>
        </a:spcBef>
        <a:spcAft>
          <a:spcPct val="0"/>
        </a:spcAft>
        <a:defRPr sz="36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b="1">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law.cornell.edu/uscode/text/10/2208"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mailto:shelley.hall@skywayacquistion.com"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hyperlink" Target="https://skywayacq.com/upcoming-skyway-webinar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Arial" panose="020B0604020202020204" pitchFamily="34" charset="0"/>
                <a:ea typeface="Adobe Fan Heiti Std B" pitchFamily="34" charset="-128"/>
                <a:cs typeface="Arial" panose="020B0604020202020204" pitchFamily="34" charset="0"/>
              </a:rPr>
              <a:t>Skyway Insight</a:t>
            </a:r>
            <a:r>
              <a:rPr lang="en-US" baseline="30000" dirty="0">
                <a:latin typeface="Arial" panose="020B0604020202020204" pitchFamily="34" charset="0"/>
                <a:ea typeface="Adobe Fan Heiti Std B" pitchFamily="34" charset="-128"/>
                <a:cs typeface="Arial" panose="020B0604020202020204" pitchFamily="34" charset="0"/>
              </a:rPr>
              <a:t>©</a:t>
            </a:r>
            <a:r>
              <a:rPr lang="en-US" dirty="0">
                <a:latin typeface="Arial" panose="020B0604020202020204" pitchFamily="34" charset="0"/>
                <a:ea typeface="Adobe Fan Heiti Std B" pitchFamily="34" charset="-128"/>
                <a:cs typeface="Arial" panose="020B0604020202020204" pitchFamily="34" charset="0"/>
              </a:rPr>
              <a:t> Webinar</a:t>
            </a:r>
          </a:p>
        </p:txBody>
      </p:sp>
      <p:sp>
        <p:nvSpPr>
          <p:cNvPr id="3" name="Subtitle 2"/>
          <p:cNvSpPr>
            <a:spLocks noGrp="1"/>
          </p:cNvSpPr>
          <p:nvPr>
            <p:ph type="subTitle" idx="1"/>
          </p:nvPr>
        </p:nvSpPr>
        <p:spPr/>
        <p:txBody>
          <a:bodyPr/>
          <a:lstStyle/>
          <a:p>
            <a:r>
              <a:rPr lang="en-US" dirty="0">
                <a:latin typeface="Arial" panose="020B0604020202020204" pitchFamily="34" charset="0"/>
                <a:ea typeface="Adobe Fan Heiti Std B" pitchFamily="34" charset="-128"/>
                <a:cs typeface="Arial" panose="020B0604020202020204" pitchFamily="34" charset="0"/>
              </a:rPr>
              <a:t>Training From Contracting Officers</a:t>
            </a:r>
          </a:p>
        </p:txBody>
      </p:sp>
      <p:sp>
        <p:nvSpPr>
          <p:cNvPr id="5" name="Text Placeholder 4"/>
          <p:cNvSpPr>
            <a:spLocks noGrp="1"/>
          </p:cNvSpPr>
          <p:nvPr>
            <p:ph type="body" sz="quarter" idx="14"/>
          </p:nvPr>
        </p:nvSpPr>
        <p:spPr/>
        <p:txBody>
          <a:bodyPr/>
          <a:lstStyle/>
          <a:p>
            <a:endParaRPr lang="en-US" dirty="0">
              <a:latin typeface="Arial" panose="020B0604020202020204" pitchFamily="34" charset="0"/>
              <a:ea typeface="Adobe Fan Heiti Std B" pitchFamily="34" charset="-128"/>
              <a:cs typeface="Arial" panose="020B0604020202020204" pitchFamily="34" charset="0"/>
            </a:endParaRPr>
          </a:p>
        </p:txBody>
      </p:sp>
      <p:sp>
        <p:nvSpPr>
          <p:cNvPr id="9" name="Slide Number Placeholder 8"/>
          <p:cNvSpPr>
            <a:spLocks noGrp="1"/>
          </p:cNvSpPr>
          <p:nvPr>
            <p:ph type="sldNum" sz="quarter" idx="12"/>
          </p:nvPr>
        </p:nvSpPr>
        <p:spPr/>
        <p:txBody>
          <a:bodyPr/>
          <a:lstStyle/>
          <a:p>
            <a:fld id="{A01710A2-8C9B-4EDE-AA47-F871BD5A020B}" type="slidenum">
              <a:rPr lang="en-US" smtClean="0">
                <a:latin typeface="Arial" panose="020B0604020202020204" pitchFamily="34" charset="0"/>
                <a:ea typeface="Adobe Fan Heiti Std B" pitchFamily="34" charset="-128"/>
                <a:cs typeface="Arial" panose="020B0604020202020204" pitchFamily="34" charset="0"/>
              </a:rPr>
              <a:t>1</a:t>
            </a:fld>
            <a:endParaRPr lang="en-US" dirty="0">
              <a:latin typeface="Arial" panose="020B0604020202020204" pitchFamily="34" charset="0"/>
              <a:ea typeface="Adobe Fan Heiti Std B" pitchFamily="34" charset="-128"/>
              <a:cs typeface="Arial" panose="020B0604020202020204" pitchFamily="34" charset="0"/>
            </a:endParaRPr>
          </a:p>
        </p:txBody>
      </p:sp>
      <p:sp>
        <p:nvSpPr>
          <p:cNvPr id="6" name="Text Placeholder 5"/>
          <p:cNvSpPr>
            <a:spLocks noGrp="1"/>
          </p:cNvSpPr>
          <p:nvPr>
            <p:ph type="body" sz="quarter" idx="13"/>
          </p:nvPr>
        </p:nvSpPr>
        <p:spPr/>
        <p:txBody>
          <a:bodyPr/>
          <a:lstStyle/>
          <a:p>
            <a:endParaRPr lang="en-US" dirty="0">
              <a:latin typeface="Arial" charset="0"/>
              <a:ea typeface="Arial" charset="0"/>
              <a:cs typeface="Arial" charset="0"/>
            </a:endParaRPr>
          </a:p>
        </p:txBody>
      </p:sp>
    </p:spTree>
    <p:extLst>
      <p:ext uri="{BB962C8B-B14F-4D97-AF65-F5344CB8AC3E}">
        <p14:creationId xmlns:p14="http://schemas.microsoft.com/office/powerpoint/2010/main" val="3828618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b="1" kern="0" dirty="0">
                <a:solidFill>
                  <a:srgbClr val="000000"/>
                </a:solidFill>
                <a:latin typeface="Arial"/>
              </a:rPr>
              <a:t>Code for Type of Appropriation</a:t>
            </a:r>
            <a:endParaRPr lang="en-US" dirty="0">
              <a:latin typeface="Arial" panose="020B0604020202020204" pitchFamily="34" charset="0"/>
              <a:cs typeface="Arial" panose="020B0604020202020204" pitchFamily="34" charset="0"/>
            </a:endParaRPr>
          </a:p>
        </p:txBody>
      </p:sp>
      <p:sp>
        <p:nvSpPr>
          <p:cNvPr id="7" name="Content Placeholder 6"/>
          <p:cNvSpPr>
            <a:spLocks noGrp="1"/>
          </p:cNvSpPr>
          <p:nvPr>
            <p:ph idx="1"/>
          </p:nvPr>
        </p:nvSpPr>
        <p:spPr>
          <a:xfrm>
            <a:off x="425885" y="1339958"/>
            <a:ext cx="11347015" cy="4835373"/>
          </a:xfrm>
        </p:spPr>
        <p:txBody>
          <a:bodyPr>
            <a:normAutofit/>
          </a:bodyPr>
          <a:lstStyle/>
          <a:p>
            <a:pPr marL="0" indent="0">
              <a:buNone/>
            </a:pP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pPr marL="742950" lvl="1" indent="-285750" fontAlgn="base">
              <a:lnSpc>
                <a:spcPct val="100000"/>
              </a:lnSpc>
              <a:spcBef>
                <a:spcPct val="20000"/>
              </a:spcBef>
              <a:spcAft>
                <a:spcPct val="0"/>
              </a:spcAft>
              <a:buFontTx/>
              <a:buChar char="–"/>
            </a:pPr>
            <a:r>
              <a:rPr lang="en-US" kern="0" dirty="0">
                <a:solidFill>
                  <a:srgbClr val="000000"/>
                </a:solidFill>
                <a:latin typeface="Arial"/>
              </a:rPr>
              <a:t>3400 -- Operations and Maintenance </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3010 -- Procurement, Aircraft </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3020 -- Procurement, Missiles </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3080 -- Procurement, Other </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3600 -- Research, Development, Test &amp; Evaluation </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3300 -- Military Construction </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0704 -- Family Housing Construction</a:t>
            </a:r>
            <a:endParaRPr lang="en-US" sz="26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A01710A2-8C9B-4EDE-AA47-F871BD5A020B}" type="slidenum">
              <a:rPr lang="en-US" smtClean="0"/>
              <a:t>10</a:t>
            </a:fld>
            <a:endParaRPr lang="en-US" dirty="0"/>
          </a:p>
        </p:txBody>
      </p:sp>
    </p:spTree>
    <p:extLst>
      <p:ext uri="{BB962C8B-B14F-4D97-AF65-F5344CB8AC3E}">
        <p14:creationId xmlns:p14="http://schemas.microsoft.com/office/powerpoint/2010/main" val="903083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Arial" panose="020B0604020202020204" pitchFamily="34" charset="0"/>
                <a:cs typeface="Arial" panose="020B0604020202020204" pitchFamily="34" charset="0"/>
              </a:rPr>
              <a:t>Purpose</a:t>
            </a:r>
          </a:p>
        </p:txBody>
      </p:sp>
      <p:sp>
        <p:nvSpPr>
          <p:cNvPr id="7" name="Content Placeholder 6"/>
          <p:cNvSpPr>
            <a:spLocks noGrp="1"/>
          </p:cNvSpPr>
          <p:nvPr>
            <p:ph idx="1"/>
          </p:nvPr>
        </p:nvSpPr>
        <p:spPr>
          <a:xfrm>
            <a:off x="425885" y="1339958"/>
            <a:ext cx="11347015" cy="4835373"/>
          </a:xfrm>
        </p:spPr>
        <p:txBody>
          <a:bodyPr>
            <a:noAutofit/>
          </a:bodyPr>
          <a:lstStyle/>
          <a:p>
            <a:endParaRPr lang="en-US" sz="2400" dirty="0">
              <a:latin typeface="Arial" panose="020B0604020202020204" pitchFamily="34" charset="0"/>
              <a:cs typeface="Arial" panose="020B0604020202020204" pitchFamily="34" charset="0"/>
            </a:endParaRPr>
          </a:p>
          <a:p>
            <a:pPr marL="342900" lvl="0" indent="-342900" algn="ctr" fontAlgn="base">
              <a:lnSpc>
                <a:spcPct val="100000"/>
              </a:lnSpc>
              <a:spcBef>
                <a:spcPct val="20000"/>
              </a:spcBef>
              <a:spcAft>
                <a:spcPct val="0"/>
              </a:spcAft>
              <a:buNone/>
            </a:pPr>
            <a:r>
              <a:rPr lang="en-US" kern="0" dirty="0">
                <a:solidFill>
                  <a:srgbClr val="000000"/>
                </a:solidFill>
                <a:latin typeface="Arial"/>
              </a:rPr>
              <a:t>The “Purpose” Statute</a:t>
            </a:r>
          </a:p>
          <a:p>
            <a:pPr marL="342900" lvl="0" indent="-342900" algn="ctr" fontAlgn="base">
              <a:lnSpc>
                <a:spcPct val="100000"/>
              </a:lnSpc>
              <a:spcBef>
                <a:spcPct val="20000"/>
              </a:spcBef>
              <a:spcAft>
                <a:spcPct val="0"/>
              </a:spcAft>
              <a:buNone/>
            </a:pPr>
            <a:r>
              <a:rPr lang="en-US" kern="0" dirty="0">
                <a:solidFill>
                  <a:srgbClr val="000000"/>
                </a:solidFill>
                <a:latin typeface="Arial"/>
              </a:rPr>
              <a:t>31 USC </a:t>
            </a:r>
            <a:r>
              <a:rPr lang="en-US" kern="0" dirty="0">
                <a:solidFill>
                  <a:srgbClr val="000000"/>
                </a:solidFill>
                <a:latin typeface="Arial"/>
                <a:cs typeface="Arial" charset="0"/>
              </a:rPr>
              <a:t>§1301(a)</a:t>
            </a:r>
          </a:p>
          <a:p>
            <a:pPr marL="342900" lvl="0" indent="-342900" algn="ctr" fontAlgn="base">
              <a:lnSpc>
                <a:spcPct val="100000"/>
              </a:lnSpc>
              <a:spcBef>
                <a:spcPct val="20000"/>
              </a:spcBef>
              <a:spcAft>
                <a:spcPct val="0"/>
              </a:spcAft>
              <a:buNone/>
            </a:pPr>
            <a:endParaRPr lang="en-US" kern="0" dirty="0">
              <a:solidFill>
                <a:srgbClr val="000000"/>
              </a:solidFill>
              <a:latin typeface="Arial"/>
              <a:cs typeface="Arial" charset="0"/>
            </a:endParaRPr>
          </a:p>
          <a:p>
            <a:pPr marL="342900" lvl="0" indent="-342900" fontAlgn="base">
              <a:lnSpc>
                <a:spcPct val="100000"/>
              </a:lnSpc>
              <a:spcBef>
                <a:spcPct val="20000"/>
              </a:spcBef>
              <a:spcAft>
                <a:spcPct val="0"/>
              </a:spcAft>
              <a:buNone/>
            </a:pPr>
            <a:r>
              <a:rPr lang="en-US" kern="0" dirty="0">
                <a:solidFill>
                  <a:srgbClr val="000000"/>
                </a:solidFill>
                <a:latin typeface="Arial"/>
              </a:rPr>
              <a:t>   “Appropriations shall be applied only to the objects for which the appropriations were  made except as otherwise provided by law.”</a:t>
            </a:r>
            <a:endParaRPr lang="en-US" kern="0" dirty="0">
              <a:solidFill>
                <a:srgbClr val="000000"/>
              </a:solidFill>
              <a:latin typeface="Arial"/>
              <a:cs typeface="Arial" charset="0"/>
            </a:endParaRPr>
          </a:p>
        </p:txBody>
      </p:sp>
      <p:sp>
        <p:nvSpPr>
          <p:cNvPr id="5" name="Slide Number Placeholder 4"/>
          <p:cNvSpPr>
            <a:spLocks noGrp="1"/>
          </p:cNvSpPr>
          <p:nvPr>
            <p:ph type="sldNum" sz="quarter" idx="12"/>
          </p:nvPr>
        </p:nvSpPr>
        <p:spPr/>
        <p:txBody>
          <a:bodyPr/>
          <a:lstStyle/>
          <a:p>
            <a:fld id="{A01710A2-8C9B-4EDE-AA47-F871BD5A020B}" type="slidenum">
              <a:rPr lang="en-US" smtClean="0"/>
              <a:t>11</a:t>
            </a:fld>
            <a:endParaRPr lang="en-US" dirty="0"/>
          </a:p>
        </p:txBody>
      </p:sp>
    </p:spTree>
    <p:extLst>
      <p:ext uri="{BB962C8B-B14F-4D97-AF65-F5344CB8AC3E}">
        <p14:creationId xmlns:p14="http://schemas.microsoft.com/office/powerpoint/2010/main" val="339985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133406" cy="1325563"/>
          </a:xfrm>
        </p:spPr>
        <p:txBody>
          <a:bodyPr/>
          <a:lstStyle/>
          <a:p>
            <a:r>
              <a:rPr lang="en-US" dirty="0">
                <a:latin typeface="Arial" charset="0"/>
                <a:ea typeface="Arial" charset="0"/>
                <a:cs typeface="Arial" charset="0"/>
              </a:rPr>
              <a:t>Operations and Maintenance</a:t>
            </a:r>
          </a:p>
        </p:txBody>
      </p:sp>
      <p:sp>
        <p:nvSpPr>
          <p:cNvPr id="5" name="Slide Number Placeholder 4"/>
          <p:cNvSpPr>
            <a:spLocks noGrp="1"/>
          </p:cNvSpPr>
          <p:nvPr>
            <p:ph type="sldNum" sz="quarter" idx="12"/>
          </p:nvPr>
        </p:nvSpPr>
        <p:spPr/>
        <p:txBody>
          <a:bodyPr/>
          <a:lstStyle/>
          <a:p>
            <a:fld id="{A01710A2-8C9B-4EDE-AA47-F871BD5A020B}" type="slidenum">
              <a:rPr lang="en-US" smtClean="0">
                <a:latin typeface="Arial" charset="0"/>
                <a:ea typeface="Arial" charset="0"/>
                <a:cs typeface="Arial" charset="0"/>
              </a:rPr>
              <a:t>12</a:t>
            </a:fld>
            <a:endParaRPr lang="en-US" dirty="0">
              <a:latin typeface="Arial" charset="0"/>
              <a:ea typeface="Arial" charset="0"/>
              <a:cs typeface="Arial" charset="0"/>
            </a:endParaRPr>
          </a:p>
        </p:txBody>
      </p:sp>
      <p:sp>
        <p:nvSpPr>
          <p:cNvPr id="6" name="TextBox 5"/>
          <p:cNvSpPr txBox="1"/>
          <p:nvPr/>
        </p:nvSpPr>
        <p:spPr>
          <a:xfrm>
            <a:off x="650310" y="1362503"/>
            <a:ext cx="10515600" cy="5176802"/>
          </a:xfrm>
          <a:prstGeom prst="rect">
            <a:avLst/>
          </a:prstGeom>
          <a:noFill/>
        </p:spPr>
        <p:txBody>
          <a:bodyPr wrap="square" rtlCol="0">
            <a:spAutoFit/>
          </a:bodyPr>
          <a:lstStyle/>
          <a:p>
            <a:pPr marL="342900" lvl="0" indent="-342900" fontAlgn="base">
              <a:spcBef>
                <a:spcPct val="20000"/>
              </a:spcBef>
              <a:spcAft>
                <a:spcPct val="0"/>
              </a:spcAft>
              <a:buFontTx/>
              <a:buChar char="•"/>
            </a:pPr>
            <a:endParaRPr lang="en-US" sz="2400" kern="0" dirty="0">
              <a:solidFill>
                <a:srgbClr val="000000"/>
              </a:solidFill>
              <a:latin typeface="Arial"/>
            </a:endParaRPr>
          </a:p>
          <a:p>
            <a:pPr marL="342900" lvl="0" indent="-342900" fontAlgn="base">
              <a:spcBef>
                <a:spcPct val="20000"/>
              </a:spcBef>
              <a:spcAft>
                <a:spcPct val="0"/>
              </a:spcAft>
              <a:buFontTx/>
              <a:buChar char="•"/>
            </a:pPr>
            <a:r>
              <a:rPr lang="en-US" sz="2400" kern="0" dirty="0">
                <a:solidFill>
                  <a:srgbClr val="000000"/>
                </a:solidFill>
                <a:latin typeface="Arial"/>
              </a:rPr>
              <a:t>Utilities</a:t>
            </a:r>
          </a:p>
          <a:p>
            <a:pPr marL="342900" lvl="0" indent="-342900" fontAlgn="base">
              <a:spcBef>
                <a:spcPct val="20000"/>
              </a:spcBef>
              <a:spcAft>
                <a:spcPct val="0"/>
              </a:spcAft>
              <a:buFontTx/>
              <a:buChar char="•"/>
            </a:pPr>
            <a:r>
              <a:rPr lang="en-US" sz="2400" kern="0" dirty="0">
                <a:solidFill>
                  <a:srgbClr val="000000"/>
                </a:solidFill>
                <a:latin typeface="Arial"/>
              </a:rPr>
              <a:t>Fuel</a:t>
            </a:r>
          </a:p>
          <a:p>
            <a:pPr marL="342900" lvl="0" indent="-342900" fontAlgn="base">
              <a:spcBef>
                <a:spcPct val="20000"/>
              </a:spcBef>
              <a:spcAft>
                <a:spcPct val="0"/>
              </a:spcAft>
              <a:buFontTx/>
              <a:buChar char="•"/>
            </a:pPr>
            <a:r>
              <a:rPr lang="en-US" sz="2400" kern="0" dirty="0">
                <a:solidFill>
                  <a:srgbClr val="000000"/>
                </a:solidFill>
                <a:latin typeface="Arial"/>
              </a:rPr>
              <a:t>Other consumables</a:t>
            </a:r>
          </a:p>
          <a:p>
            <a:pPr marL="342900" lvl="0" indent="-342900" fontAlgn="base">
              <a:spcBef>
                <a:spcPct val="20000"/>
              </a:spcBef>
              <a:spcAft>
                <a:spcPct val="0"/>
              </a:spcAft>
              <a:buFontTx/>
              <a:buChar char="•"/>
            </a:pPr>
            <a:r>
              <a:rPr lang="en-US" sz="2400" kern="0" dirty="0">
                <a:solidFill>
                  <a:srgbClr val="000000"/>
                </a:solidFill>
                <a:latin typeface="Arial"/>
              </a:rPr>
              <a:t>Base Operating Support (BOS) services</a:t>
            </a:r>
          </a:p>
          <a:p>
            <a:pPr marL="342900" lvl="0" indent="-342900" fontAlgn="base">
              <a:spcBef>
                <a:spcPct val="20000"/>
              </a:spcBef>
              <a:spcAft>
                <a:spcPct val="0"/>
              </a:spcAft>
              <a:buFontTx/>
              <a:buChar char="•"/>
            </a:pPr>
            <a:r>
              <a:rPr lang="en-US" sz="2400" kern="0" dirty="0">
                <a:solidFill>
                  <a:srgbClr val="000000"/>
                </a:solidFill>
                <a:latin typeface="Arial"/>
              </a:rPr>
              <a:t>Maintenance and repair of aircraft, missiles, vehicles, real property and construction</a:t>
            </a:r>
          </a:p>
          <a:p>
            <a:pPr marL="342900" lvl="0" indent="-342900" fontAlgn="base">
              <a:spcBef>
                <a:spcPct val="20000"/>
              </a:spcBef>
              <a:spcAft>
                <a:spcPct val="0"/>
              </a:spcAft>
              <a:buFontTx/>
              <a:buChar char="•"/>
            </a:pPr>
            <a:r>
              <a:rPr lang="en-US" sz="2400" kern="0" dirty="0">
                <a:solidFill>
                  <a:srgbClr val="000000"/>
                </a:solidFill>
                <a:latin typeface="Arial"/>
              </a:rPr>
              <a:t>Civilian employee salaries and awards</a:t>
            </a:r>
          </a:p>
          <a:p>
            <a:pPr marL="342900" lvl="0" indent="-342900" fontAlgn="base">
              <a:spcBef>
                <a:spcPct val="20000"/>
              </a:spcBef>
              <a:spcAft>
                <a:spcPct val="0"/>
              </a:spcAft>
              <a:buFontTx/>
              <a:buChar char="•"/>
            </a:pPr>
            <a:r>
              <a:rPr lang="en-US" sz="2400" kern="0" dirty="0">
                <a:solidFill>
                  <a:srgbClr val="000000"/>
                </a:solidFill>
                <a:latin typeface="Arial"/>
              </a:rPr>
              <a:t>Travel</a:t>
            </a:r>
          </a:p>
          <a:p>
            <a:pPr marL="342900" lvl="0" indent="-342900" fontAlgn="base">
              <a:spcBef>
                <a:spcPct val="20000"/>
              </a:spcBef>
              <a:spcAft>
                <a:spcPct val="0"/>
              </a:spcAft>
              <a:buFontTx/>
              <a:buChar char="•"/>
            </a:pPr>
            <a:r>
              <a:rPr lang="en-US" sz="2400" kern="0" dirty="0">
                <a:solidFill>
                  <a:srgbClr val="000000"/>
                </a:solidFill>
                <a:latin typeface="Arial"/>
              </a:rPr>
              <a:t>Training and Education</a:t>
            </a:r>
          </a:p>
          <a:p>
            <a:endParaRPr lang="en-US" sz="2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1826954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133406" cy="1325563"/>
          </a:xfrm>
        </p:spPr>
        <p:txBody>
          <a:bodyPr/>
          <a:lstStyle/>
          <a:p>
            <a:r>
              <a:rPr lang="en-US" dirty="0">
                <a:latin typeface="Arial" charset="0"/>
                <a:ea typeface="Arial" charset="0"/>
                <a:cs typeface="Arial" charset="0"/>
              </a:rPr>
              <a:t>Research, Development, Test, and Evaluation (RDT&amp;E)</a:t>
            </a:r>
          </a:p>
        </p:txBody>
      </p:sp>
      <p:sp>
        <p:nvSpPr>
          <p:cNvPr id="5" name="Slide Number Placeholder 4"/>
          <p:cNvSpPr>
            <a:spLocks noGrp="1"/>
          </p:cNvSpPr>
          <p:nvPr>
            <p:ph type="sldNum" sz="quarter" idx="12"/>
          </p:nvPr>
        </p:nvSpPr>
        <p:spPr/>
        <p:txBody>
          <a:bodyPr/>
          <a:lstStyle/>
          <a:p>
            <a:fld id="{A01710A2-8C9B-4EDE-AA47-F871BD5A020B}" type="slidenum">
              <a:rPr lang="en-US" smtClean="0">
                <a:latin typeface="Arial" charset="0"/>
                <a:ea typeface="Arial" charset="0"/>
                <a:cs typeface="Arial" charset="0"/>
              </a:rPr>
              <a:t>13</a:t>
            </a:fld>
            <a:endParaRPr lang="en-US" dirty="0">
              <a:latin typeface="Arial" charset="0"/>
              <a:ea typeface="Arial" charset="0"/>
              <a:cs typeface="Arial" charset="0"/>
            </a:endParaRPr>
          </a:p>
        </p:txBody>
      </p:sp>
      <p:sp>
        <p:nvSpPr>
          <p:cNvPr id="6" name="TextBox 5"/>
          <p:cNvSpPr txBox="1"/>
          <p:nvPr/>
        </p:nvSpPr>
        <p:spPr>
          <a:xfrm>
            <a:off x="650310" y="1838492"/>
            <a:ext cx="10515600" cy="4364272"/>
          </a:xfrm>
          <a:prstGeom prst="rect">
            <a:avLst/>
          </a:prstGeom>
          <a:noFill/>
        </p:spPr>
        <p:txBody>
          <a:bodyPr wrap="square" rtlCol="0">
            <a:spAutoFit/>
          </a:bodyPr>
          <a:lstStyle/>
          <a:p>
            <a:pPr marL="342900" lvl="0" indent="-342900" fontAlgn="base">
              <a:spcBef>
                <a:spcPct val="20000"/>
              </a:spcBef>
              <a:spcAft>
                <a:spcPct val="0"/>
              </a:spcAft>
              <a:buFontTx/>
              <a:buChar char="•"/>
            </a:pPr>
            <a:r>
              <a:rPr lang="en-US" sz="2400" kern="0" dirty="0">
                <a:solidFill>
                  <a:srgbClr val="000000"/>
                </a:solidFill>
                <a:latin typeface="Arial"/>
              </a:rPr>
              <a:t>Research</a:t>
            </a:r>
          </a:p>
          <a:p>
            <a:pPr marL="342900" lvl="0" indent="-342900" fontAlgn="base">
              <a:spcBef>
                <a:spcPct val="20000"/>
              </a:spcBef>
              <a:spcAft>
                <a:spcPct val="0"/>
              </a:spcAft>
              <a:buFontTx/>
              <a:buChar char="•"/>
            </a:pPr>
            <a:r>
              <a:rPr lang="en-US" sz="2400" kern="0" dirty="0">
                <a:solidFill>
                  <a:srgbClr val="000000"/>
                </a:solidFill>
                <a:latin typeface="Arial"/>
              </a:rPr>
              <a:t>Development</a:t>
            </a:r>
          </a:p>
          <a:p>
            <a:pPr marL="342900" lvl="0" indent="-342900" fontAlgn="base">
              <a:spcBef>
                <a:spcPct val="20000"/>
              </a:spcBef>
              <a:spcAft>
                <a:spcPct val="0"/>
              </a:spcAft>
              <a:buFontTx/>
              <a:buChar char="•"/>
            </a:pPr>
            <a:r>
              <a:rPr lang="en-US" sz="2400" kern="0" dirty="0">
                <a:solidFill>
                  <a:srgbClr val="000000"/>
                </a:solidFill>
                <a:latin typeface="Arial"/>
              </a:rPr>
              <a:t>Testing</a:t>
            </a:r>
          </a:p>
          <a:p>
            <a:pPr marL="742950" lvl="1" indent="-285750" fontAlgn="base">
              <a:spcBef>
                <a:spcPct val="20000"/>
              </a:spcBef>
              <a:spcAft>
                <a:spcPct val="0"/>
              </a:spcAft>
              <a:buFontTx/>
              <a:buChar char="–"/>
            </a:pPr>
            <a:r>
              <a:rPr lang="en-US" sz="2400" kern="0" dirty="0">
                <a:solidFill>
                  <a:srgbClr val="000000"/>
                </a:solidFill>
                <a:latin typeface="Arial"/>
              </a:rPr>
              <a:t>Development Test and Evaluation (DT&amp;E) and Initial Operational Test and Evaluation (IOT&amp;E) are RDT&amp;E</a:t>
            </a:r>
          </a:p>
          <a:p>
            <a:pPr marL="742950" lvl="1" indent="-285750" fontAlgn="base">
              <a:spcBef>
                <a:spcPct val="20000"/>
              </a:spcBef>
              <a:spcAft>
                <a:spcPct val="0"/>
              </a:spcAft>
              <a:buFontTx/>
              <a:buChar char="–"/>
            </a:pPr>
            <a:r>
              <a:rPr lang="en-US" sz="2400" kern="0" dirty="0">
                <a:solidFill>
                  <a:srgbClr val="000000"/>
                </a:solidFill>
                <a:latin typeface="Arial"/>
              </a:rPr>
              <a:t>Follow-on Test and Evaluation (FOT&amp;E) is Procurement</a:t>
            </a:r>
          </a:p>
          <a:p>
            <a:pPr marL="342900" lvl="0" indent="-342900" fontAlgn="base">
              <a:spcBef>
                <a:spcPct val="20000"/>
              </a:spcBef>
              <a:spcAft>
                <a:spcPct val="0"/>
              </a:spcAft>
              <a:buFontTx/>
              <a:buChar char="•"/>
            </a:pPr>
            <a:r>
              <a:rPr lang="en-US" sz="2400" kern="0" dirty="0">
                <a:solidFill>
                  <a:srgbClr val="000000"/>
                </a:solidFill>
                <a:latin typeface="Arial"/>
              </a:rPr>
              <a:t>Evaluation</a:t>
            </a:r>
          </a:p>
          <a:p>
            <a:pPr marL="342900" lvl="0" indent="-342900" fontAlgn="base">
              <a:spcBef>
                <a:spcPct val="20000"/>
              </a:spcBef>
              <a:spcAft>
                <a:spcPct val="0"/>
              </a:spcAft>
              <a:buFontTx/>
              <a:buChar char="•"/>
            </a:pPr>
            <a:r>
              <a:rPr lang="en-US" sz="2400" kern="0" dirty="0">
                <a:solidFill>
                  <a:srgbClr val="000000"/>
                </a:solidFill>
                <a:latin typeface="Arial"/>
              </a:rPr>
              <a:t>Engineering to increase the performance envelope of existing systems</a:t>
            </a:r>
          </a:p>
          <a:p>
            <a:pPr marL="342900" lvl="0" indent="-342900" fontAlgn="base">
              <a:spcBef>
                <a:spcPct val="20000"/>
              </a:spcBef>
              <a:spcAft>
                <a:spcPct val="0"/>
              </a:spcAft>
              <a:buFontTx/>
              <a:buChar char="•"/>
            </a:pPr>
            <a:r>
              <a:rPr lang="en-US" sz="2400" kern="0" dirty="0">
                <a:solidFill>
                  <a:srgbClr val="000000"/>
                </a:solidFill>
                <a:latin typeface="Arial"/>
              </a:rPr>
              <a:t>All aircraft engine improvements per congressional direction</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3628695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133406" cy="1325563"/>
          </a:xfrm>
        </p:spPr>
        <p:txBody>
          <a:bodyPr/>
          <a:lstStyle/>
          <a:p>
            <a:r>
              <a:rPr lang="en-US" dirty="0">
                <a:latin typeface="Arial" charset="0"/>
                <a:ea typeface="Arial" charset="0"/>
                <a:cs typeface="Arial" charset="0"/>
              </a:rPr>
              <a:t>Procurement</a:t>
            </a:r>
          </a:p>
        </p:txBody>
      </p:sp>
      <p:sp>
        <p:nvSpPr>
          <p:cNvPr id="5" name="Slide Number Placeholder 4"/>
          <p:cNvSpPr>
            <a:spLocks noGrp="1"/>
          </p:cNvSpPr>
          <p:nvPr>
            <p:ph type="sldNum" sz="quarter" idx="12"/>
          </p:nvPr>
        </p:nvSpPr>
        <p:spPr/>
        <p:txBody>
          <a:bodyPr/>
          <a:lstStyle/>
          <a:p>
            <a:fld id="{A01710A2-8C9B-4EDE-AA47-F871BD5A020B}" type="slidenum">
              <a:rPr lang="en-US" smtClean="0">
                <a:latin typeface="Arial" charset="0"/>
                <a:ea typeface="Arial" charset="0"/>
                <a:cs typeface="Arial" charset="0"/>
              </a:rPr>
              <a:t>14</a:t>
            </a:fld>
            <a:endParaRPr lang="en-US" dirty="0">
              <a:latin typeface="Arial" charset="0"/>
              <a:ea typeface="Arial" charset="0"/>
              <a:cs typeface="Arial" charset="0"/>
            </a:endParaRPr>
          </a:p>
        </p:txBody>
      </p:sp>
      <p:sp>
        <p:nvSpPr>
          <p:cNvPr id="6" name="TextBox 5"/>
          <p:cNvSpPr txBox="1"/>
          <p:nvPr/>
        </p:nvSpPr>
        <p:spPr>
          <a:xfrm>
            <a:off x="612732" y="1422666"/>
            <a:ext cx="10515600" cy="4056495"/>
          </a:xfrm>
          <a:prstGeom prst="rect">
            <a:avLst/>
          </a:prstGeom>
          <a:noFill/>
        </p:spPr>
        <p:txBody>
          <a:bodyPr wrap="square" rtlCol="0">
            <a:spAutoFit/>
          </a:bodyPr>
          <a:lstStyle/>
          <a:p>
            <a:pPr marL="342900" lvl="0" indent="-342900" fontAlgn="base">
              <a:spcBef>
                <a:spcPct val="20000"/>
              </a:spcBef>
              <a:spcAft>
                <a:spcPct val="0"/>
              </a:spcAft>
              <a:buFontTx/>
              <a:buChar char="•"/>
            </a:pPr>
            <a:r>
              <a:rPr lang="en-US" sz="2800" kern="0" dirty="0">
                <a:solidFill>
                  <a:srgbClr val="000000"/>
                </a:solidFill>
                <a:latin typeface="Arial"/>
              </a:rPr>
              <a:t>Capital investment items with a unit cost &gt; $250,000</a:t>
            </a:r>
          </a:p>
          <a:p>
            <a:pPr marL="342900" lvl="0" indent="-342900" fontAlgn="base">
              <a:spcBef>
                <a:spcPct val="20000"/>
              </a:spcBef>
              <a:spcAft>
                <a:spcPct val="0"/>
              </a:spcAft>
              <a:buFontTx/>
              <a:buChar char="•"/>
            </a:pPr>
            <a:r>
              <a:rPr lang="en-US" sz="2800" kern="0" dirty="0">
                <a:solidFill>
                  <a:srgbClr val="000000"/>
                </a:solidFill>
                <a:latin typeface="Arial"/>
              </a:rPr>
              <a:t>Modifications</a:t>
            </a:r>
          </a:p>
          <a:p>
            <a:pPr marL="342900" lvl="0" indent="-342900" fontAlgn="base">
              <a:spcBef>
                <a:spcPct val="20000"/>
              </a:spcBef>
              <a:spcAft>
                <a:spcPct val="0"/>
              </a:spcAft>
              <a:buFontTx/>
              <a:buChar char="•"/>
            </a:pPr>
            <a:r>
              <a:rPr lang="en-US" sz="2800" kern="0" dirty="0">
                <a:solidFill>
                  <a:srgbClr val="000000"/>
                </a:solidFill>
                <a:latin typeface="Arial"/>
              </a:rPr>
              <a:t>High cost reparable spare parts</a:t>
            </a:r>
          </a:p>
          <a:p>
            <a:pPr marL="342900" lvl="0" indent="-342900" fontAlgn="base">
              <a:spcBef>
                <a:spcPct val="20000"/>
              </a:spcBef>
              <a:spcAft>
                <a:spcPct val="0"/>
              </a:spcAft>
              <a:buFontTx/>
              <a:buChar char="•"/>
            </a:pPr>
            <a:r>
              <a:rPr lang="en-US" sz="2800" kern="0" dirty="0">
                <a:solidFill>
                  <a:srgbClr val="000000"/>
                </a:solidFill>
                <a:latin typeface="Arial"/>
              </a:rPr>
              <a:t>Reimbursement of the Working Capital Fund for initial spares</a:t>
            </a:r>
          </a:p>
          <a:p>
            <a:pPr marL="342900" lvl="0" indent="-342900" fontAlgn="base">
              <a:spcBef>
                <a:spcPct val="20000"/>
              </a:spcBef>
              <a:spcAft>
                <a:spcPct val="0"/>
              </a:spcAft>
              <a:buFontTx/>
              <a:buChar char="•"/>
            </a:pPr>
            <a:r>
              <a:rPr lang="en-US" sz="2800" kern="0" dirty="0">
                <a:solidFill>
                  <a:srgbClr val="000000"/>
                </a:solidFill>
                <a:latin typeface="Arial"/>
              </a:rPr>
              <a:t>Support Equipment</a:t>
            </a:r>
          </a:p>
          <a:p>
            <a:pPr marL="342900" lvl="0" indent="-342900" fontAlgn="base">
              <a:spcBef>
                <a:spcPct val="20000"/>
              </a:spcBef>
              <a:spcAft>
                <a:spcPct val="0"/>
              </a:spcAft>
              <a:buFontTx/>
              <a:buChar char="•"/>
            </a:pPr>
            <a:r>
              <a:rPr lang="en-US" sz="2800" kern="0" dirty="0">
                <a:solidFill>
                  <a:srgbClr val="000000"/>
                </a:solidFill>
                <a:latin typeface="Arial"/>
              </a:rPr>
              <a:t>Maintenance of government-owned production plants</a:t>
            </a:r>
          </a:p>
          <a:p>
            <a:pPr marL="342900" lvl="0" indent="-342900" fontAlgn="base">
              <a:spcBef>
                <a:spcPct val="20000"/>
              </a:spcBef>
              <a:spcAft>
                <a:spcPct val="0"/>
              </a:spcAft>
              <a:buFontTx/>
              <a:buChar char="•"/>
            </a:pPr>
            <a:r>
              <a:rPr lang="en-US" sz="2800" kern="0" dirty="0">
                <a:solidFill>
                  <a:srgbClr val="000000"/>
                </a:solidFill>
                <a:latin typeface="Arial"/>
              </a:rPr>
              <a:t>Simulators</a:t>
            </a:r>
          </a:p>
          <a:p>
            <a:endParaRPr lang="en-US" sz="2800" dirty="0"/>
          </a:p>
        </p:txBody>
      </p:sp>
    </p:spTree>
    <p:extLst>
      <p:ext uri="{BB962C8B-B14F-4D97-AF65-F5344CB8AC3E}">
        <p14:creationId xmlns:p14="http://schemas.microsoft.com/office/powerpoint/2010/main" val="1053792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133406" cy="1325563"/>
          </a:xfrm>
        </p:spPr>
        <p:txBody>
          <a:bodyPr/>
          <a:lstStyle/>
          <a:p>
            <a:r>
              <a:rPr lang="en-US" dirty="0">
                <a:latin typeface="Arial" charset="0"/>
                <a:ea typeface="Arial" charset="0"/>
                <a:cs typeface="Arial" charset="0"/>
              </a:rPr>
              <a:t>Working Capital Funds</a:t>
            </a:r>
          </a:p>
        </p:txBody>
      </p:sp>
      <p:sp>
        <p:nvSpPr>
          <p:cNvPr id="5" name="Slide Number Placeholder 4"/>
          <p:cNvSpPr>
            <a:spLocks noGrp="1"/>
          </p:cNvSpPr>
          <p:nvPr>
            <p:ph type="sldNum" sz="quarter" idx="12"/>
          </p:nvPr>
        </p:nvSpPr>
        <p:spPr/>
        <p:txBody>
          <a:bodyPr/>
          <a:lstStyle/>
          <a:p>
            <a:fld id="{A01710A2-8C9B-4EDE-AA47-F871BD5A020B}" type="slidenum">
              <a:rPr lang="en-US" smtClean="0">
                <a:latin typeface="Arial" charset="0"/>
                <a:ea typeface="Arial" charset="0"/>
                <a:cs typeface="Arial" charset="0"/>
              </a:rPr>
              <a:t>15</a:t>
            </a:fld>
            <a:endParaRPr lang="en-US" dirty="0">
              <a:latin typeface="Arial" charset="0"/>
              <a:ea typeface="Arial" charset="0"/>
              <a:cs typeface="Arial" charset="0"/>
            </a:endParaRPr>
          </a:p>
        </p:txBody>
      </p:sp>
      <p:sp>
        <p:nvSpPr>
          <p:cNvPr id="6" name="TextBox 5"/>
          <p:cNvSpPr txBox="1"/>
          <p:nvPr/>
        </p:nvSpPr>
        <p:spPr>
          <a:xfrm>
            <a:off x="575154" y="1823499"/>
            <a:ext cx="10515600" cy="3416320"/>
          </a:xfrm>
          <a:prstGeom prst="rect">
            <a:avLst/>
          </a:prstGeom>
          <a:noFill/>
        </p:spPr>
        <p:txBody>
          <a:bodyPr wrap="square" rtlCol="0">
            <a:spAutoFit/>
          </a:bodyPr>
          <a:lstStyle/>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The Defense Working Capital Fund (DWCF) allows DOD to perform purchase and repair activities and account for costs and revenue as if it were a commercial business. </a:t>
            </a:r>
          </a:p>
          <a:p>
            <a:pPr marL="342900" indent="-3429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The DWCF was established under the authority of </a:t>
            </a:r>
            <a:r>
              <a:rPr lang="en-US" sz="2400" dirty="0">
                <a:solidFill>
                  <a:srgbClr val="0066CC"/>
                </a:solidFill>
                <a:latin typeface="Arial" panose="020B0604020202020204" pitchFamily="34" charset="0"/>
                <a:cs typeface="Arial" panose="020B0604020202020204" pitchFamily="34" charset="0"/>
                <a:hlinkClick r:id="rId3"/>
              </a:rPr>
              <a:t>Title 10, United States Code (USC) Section 2208</a:t>
            </a:r>
            <a:r>
              <a:rPr lang="en-US" sz="2400" dirty="0">
                <a:latin typeface="Arial" panose="020B0604020202020204" pitchFamily="34" charset="0"/>
                <a:cs typeface="Arial" panose="020B0604020202020204" pitchFamily="34" charset="0"/>
              </a:rPr>
              <a:t>, and was effective in fiscal year (FY) 92.  The intent is to allow DoD organic maintenance and supply activities to make investments in the near term and recoup the costs through future year pricing structure.</a:t>
            </a:r>
          </a:p>
        </p:txBody>
      </p:sp>
    </p:spTree>
    <p:extLst>
      <p:ext uri="{BB962C8B-B14F-4D97-AF65-F5344CB8AC3E}">
        <p14:creationId xmlns:p14="http://schemas.microsoft.com/office/powerpoint/2010/main" val="1345610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133406" cy="1325563"/>
          </a:xfrm>
        </p:spPr>
        <p:txBody>
          <a:bodyPr/>
          <a:lstStyle/>
          <a:p>
            <a:r>
              <a:rPr lang="en-US" dirty="0">
                <a:latin typeface="Arial" charset="0"/>
                <a:ea typeface="Arial" charset="0"/>
                <a:cs typeface="Arial" charset="0"/>
              </a:rPr>
              <a:t>Working Capital Funds Objectives</a:t>
            </a:r>
          </a:p>
        </p:txBody>
      </p:sp>
      <p:sp>
        <p:nvSpPr>
          <p:cNvPr id="5" name="Slide Number Placeholder 4"/>
          <p:cNvSpPr>
            <a:spLocks noGrp="1"/>
          </p:cNvSpPr>
          <p:nvPr>
            <p:ph type="sldNum" sz="quarter" idx="12"/>
          </p:nvPr>
        </p:nvSpPr>
        <p:spPr/>
        <p:txBody>
          <a:bodyPr/>
          <a:lstStyle/>
          <a:p>
            <a:fld id="{A01710A2-8C9B-4EDE-AA47-F871BD5A020B}" type="slidenum">
              <a:rPr lang="en-US" smtClean="0">
                <a:latin typeface="Arial" charset="0"/>
                <a:ea typeface="Arial" charset="0"/>
                <a:cs typeface="Arial" charset="0"/>
              </a:rPr>
              <a:t>16</a:t>
            </a:fld>
            <a:endParaRPr lang="en-US" dirty="0">
              <a:latin typeface="Arial" charset="0"/>
              <a:ea typeface="Arial" charset="0"/>
              <a:cs typeface="Arial" charset="0"/>
            </a:endParaRPr>
          </a:p>
        </p:txBody>
      </p:sp>
      <p:sp>
        <p:nvSpPr>
          <p:cNvPr id="6" name="TextBox 5"/>
          <p:cNvSpPr txBox="1"/>
          <p:nvPr/>
        </p:nvSpPr>
        <p:spPr>
          <a:xfrm>
            <a:off x="575154" y="1823499"/>
            <a:ext cx="10515600" cy="2677656"/>
          </a:xfrm>
          <a:prstGeom prst="rect">
            <a:avLst/>
          </a:prstGeom>
          <a:noFill/>
        </p:spPr>
        <p:txBody>
          <a:bodyPr wrap="square" rtlCol="0">
            <a:spAutoFit/>
          </a:bodyPr>
          <a:lstStyle/>
          <a:p>
            <a:pPr>
              <a:buFont typeface="Arial" panose="020B0604020202020204" pitchFamily="34" charset="0"/>
              <a:buChar char="•"/>
            </a:pPr>
            <a:r>
              <a:rPr lang="en-US" sz="2400" dirty="0">
                <a:latin typeface="Arial" panose="020B0604020202020204" pitchFamily="34" charset="0"/>
                <a:cs typeface="Arial" panose="020B0604020202020204" pitchFamily="34" charset="0"/>
              </a:rPr>
              <a:t>Provide more effective means to control costs of goods and services required by government activities and a more effective and flexible means for financing, budgeting, and accounting for the costs.</a:t>
            </a:r>
          </a:p>
          <a:p>
            <a:pPr>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a:buFont typeface="Arial" panose="020B0604020202020204" pitchFamily="34" charset="0"/>
              <a:buChar char="•"/>
            </a:pPr>
            <a:r>
              <a:rPr lang="en-US" sz="2400" dirty="0">
                <a:latin typeface="Arial" panose="020B0604020202020204" pitchFamily="34" charset="0"/>
                <a:cs typeface="Arial" panose="020B0604020202020204" pitchFamily="34" charset="0"/>
              </a:rPr>
              <a:t>Create and recognize contractual relationships between DWCF activities and those activities that budget for and order the end products and services.</a:t>
            </a:r>
          </a:p>
          <a:p>
            <a:pPr>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8456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133406" cy="1325563"/>
          </a:xfrm>
        </p:spPr>
        <p:txBody>
          <a:bodyPr/>
          <a:lstStyle/>
          <a:p>
            <a:r>
              <a:rPr lang="en-US" dirty="0">
                <a:latin typeface="Arial" charset="0"/>
                <a:ea typeface="Arial" charset="0"/>
                <a:cs typeface="Arial" charset="0"/>
              </a:rPr>
              <a:t>Working Capital Funds Objectives (cont’d)</a:t>
            </a:r>
          </a:p>
        </p:txBody>
      </p:sp>
      <p:sp>
        <p:nvSpPr>
          <p:cNvPr id="5" name="Slide Number Placeholder 4"/>
          <p:cNvSpPr>
            <a:spLocks noGrp="1"/>
          </p:cNvSpPr>
          <p:nvPr>
            <p:ph type="sldNum" sz="quarter" idx="12"/>
          </p:nvPr>
        </p:nvSpPr>
        <p:spPr/>
        <p:txBody>
          <a:bodyPr/>
          <a:lstStyle/>
          <a:p>
            <a:fld id="{A01710A2-8C9B-4EDE-AA47-F871BD5A020B}" type="slidenum">
              <a:rPr lang="en-US" smtClean="0">
                <a:latin typeface="Arial" charset="0"/>
                <a:ea typeface="Arial" charset="0"/>
                <a:cs typeface="Arial" charset="0"/>
              </a:rPr>
              <a:t>17</a:t>
            </a:fld>
            <a:endParaRPr lang="en-US" dirty="0">
              <a:latin typeface="Arial" charset="0"/>
              <a:ea typeface="Arial" charset="0"/>
              <a:cs typeface="Arial" charset="0"/>
            </a:endParaRPr>
          </a:p>
        </p:txBody>
      </p:sp>
      <p:sp>
        <p:nvSpPr>
          <p:cNvPr id="6" name="TextBox 5"/>
          <p:cNvSpPr txBox="1"/>
          <p:nvPr/>
        </p:nvSpPr>
        <p:spPr>
          <a:xfrm>
            <a:off x="587680" y="2186754"/>
            <a:ext cx="10515600" cy="3046988"/>
          </a:xfrm>
          <a:prstGeom prst="rect">
            <a:avLst/>
          </a:prstGeom>
          <a:noFill/>
        </p:spPr>
        <p:txBody>
          <a:bodyPr wrap="square" rtlCol="0">
            <a:spAutoFit/>
          </a:bodyPr>
          <a:lstStyle/>
          <a:p>
            <a:pPr lvl="0">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Provide managers of DWCF activities the financial authority and flexibility  to procure and use manpower, materials, and other resources effectively.</a:t>
            </a:r>
          </a:p>
          <a:p>
            <a:pPr lvl="0">
              <a:buFont typeface="Arial" panose="020B0604020202020204" pitchFamily="34" charset="0"/>
              <a:buChar char="•"/>
            </a:pPr>
            <a:endParaRPr lang="en-US" sz="2400" dirty="0">
              <a:solidFill>
                <a:prstClr val="black"/>
              </a:solidFill>
              <a:latin typeface="Arial" panose="020B0604020202020204" pitchFamily="34" charset="0"/>
              <a:cs typeface="Arial" panose="020B0604020202020204" pitchFamily="34" charset="0"/>
            </a:endParaRPr>
          </a:p>
          <a:p>
            <a:pPr lvl="0">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Encourage more cross servicing among DoD components and their operating agencies to obtain economical uses of facilities.</a:t>
            </a:r>
          </a:p>
          <a:p>
            <a:pPr lvl="0">
              <a:buFont typeface="Arial" panose="020B0604020202020204" pitchFamily="34" charset="0"/>
              <a:buChar char="•"/>
            </a:pPr>
            <a:endParaRPr lang="en-US" sz="2400" dirty="0">
              <a:solidFill>
                <a:prstClr val="black"/>
              </a:solidFill>
              <a:latin typeface="Arial" panose="020B0604020202020204" pitchFamily="34" charset="0"/>
              <a:cs typeface="Arial" panose="020B0604020202020204" pitchFamily="34" charset="0"/>
            </a:endParaRPr>
          </a:p>
          <a:p>
            <a:pPr lvl="0">
              <a:buFont typeface="Arial" panose="020B0604020202020204" pitchFamily="34" charset="0"/>
              <a:buChar char="•"/>
            </a:pPr>
            <a:r>
              <a:rPr lang="en-US" sz="2400" dirty="0">
                <a:solidFill>
                  <a:prstClr val="black"/>
                </a:solidFill>
                <a:latin typeface="Arial" panose="020B0604020202020204" pitchFamily="34" charset="0"/>
                <a:cs typeface="Arial" panose="020B0604020202020204" pitchFamily="34" charset="0"/>
              </a:rPr>
              <a:t>Facilitate budgeting and reporting the costs of end products. </a:t>
            </a:r>
          </a:p>
          <a:p>
            <a:pPr>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9774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ea typeface="Adobe Fan Heiti Std B" pitchFamily="34" charset="-128"/>
                <a:cs typeface="Arial" panose="020B0604020202020204" pitchFamily="34" charset="0"/>
              </a:rPr>
              <a:t>Time</a:t>
            </a:r>
            <a:endParaRPr lang="en-US" dirty="0"/>
          </a:p>
        </p:txBody>
      </p:sp>
      <p:sp>
        <p:nvSpPr>
          <p:cNvPr id="3" name="Text Placeholder 2"/>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r>
              <a:rPr lang="en-US"/>
              <a:t>01/28/2016</a:t>
            </a:r>
            <a:endParaRPr lang="en-US" dirty="0"/>
          </a:p>
        </p:txBody>
      </p:sp>
      <p:sp>
        <p:nvSpPr>
          <p:cNvPr id="5" name="Slide Number Placeholder 4"/>
          <p:cNvSpPr>
            <a:spLocks noGrp="1"/>
          </p:cNvSpPr>
          <p:nvPr>
            <p:ph type="sldNum" sz="quarter" idx="12"/>
          </p:nvPr>
        </p:nvSpPr>
        <p:spPr/>
        <p:txBody>
          <a:bodyPr/>
          <a:lstStyle/>
          <a:p>
            <a:fld id="{A01710A2-8C9B-4EDE-AA47-F871BD5A020B}" type="slidenum">
              <a:rPr lang="en-US" smtClean="0"/>
              <a:t>18</a:t>
            </a:fld>
            <a:endParaRPr lang="en-US" dirty="0"/>
          </a:p>
        </p:txBody>
      </p:sp>
    </p:spTree>
    <p:extLst>
      <p:ext uri="{BB962C8B-B14F-4D97-AF65-F5344CB8AC3E}">
        <p14:creationId xmlns:p14="http://schemas.microsoft.com/office/powerpoint/2010/main" val="11223213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Arial" panose="020B0604020202020204" pitchFamily="34" charset="0"/>
                <a:cs typeface="Arial" panose="020B0604020202020204" pitchFamily="34" charset="0"/>
              </a:rPr>
              <a:t>Time</a:t>
            </a:r>
          </a:p>
        </p:txBody>
      </p:sp>
      <p:sp>
        <p:nvSpPr>
          <p:cNvPr id="7" name="Content Placeholder 6"/>
          <p:cNvSpPr>
            <a:spLocks noGrp="1"/>
          </p:cNvSpPr>
          <p:nvPr>
            <p:ph idx="1"/>
          </p:nvPr>
        </p:nvSpPr>
        <p:spPr>
          <a:xfrm>
            <a:off x="425885" y="1339958"/>
            <a:ext cx="11347015" cy="4835373"/>
          </a:xfrm>
        </p:spPr>
        <p:txBody>
          <a:bodyPr>
            <a:normAutofit/>
          </a:bodyPr>
          <a:lstStyle/>
          <a:p>
            <a:endParaRPr lang="en-US" sz="2400" dirty="0">
              <a:latin typeface="Arial" panose="020B0604020202020204" pitchFamily="34" charset="0"/>
              <a:cs typeface="Arial" panose="020B0604020202020204" pitchFamily="34" charset="0"/>
            </a:endParaRPr>
          </a:p>
          <a:p>
            <a:pPr marL="342900" lvl="0" indent="-342900" fontAlgn="base">
              <a:lnSpc>
                <a:spcPct val="100000"/>
              </a:lnSpc>
              <a:spcBef>
                <a:spcPct val="20000"/>
              </a:spcBef>
              <a:spcAft>
                <a:spcPct val="0"/>
              </a:spcAft>
              <a:buFontTx/>
              <a:buChar char="•"/>
            </a:pPr>
            <a:r>
              <a:rPr lang="en-US" kern="0" dirty="0">
                <a:solidFill>
                  <a:srgbClr val="000000"/>
                </a:solidFill>
                <a:latin typeface="Arial"/>
              </a:rPr>
              <a:t>Initial obligation</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Requires binding contract prior to expiration</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O&amp;M (3400) must be obligated during current FY</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RDT&amp;E (3600) can be obligated for 2 years from initial availability</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Procurement (3080, 3020, 3010) can be obligated for 3 years from initial availability</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MILCON (3300) can be obligated for 5 years </a:t>
            </a:r>
          </a:p>
        </p:txBody>
      </p:sp>
      <p:sp>
        <p:nvSpPr>
          <p:cNvPr id="5" name="Slide Number Placeholder 4"/>
          <p:cNvSpPr>
            <a:spLocks noGrp="1"/>
          </p:cNvSpPr>
          <p:nvPr>
            <p:ph type="sldNum" sz="quarter" idx="12"/>
          </p:nvPr>
        </p:nvSpPr>
        <p:spPr/>
        <p:txBody>
          <a:bodyPr/>
          <a:lstStyle/>
          <a:p>
            <a:fld id="{A01710A2-8C9B-4EDE-AA47-F871BD5A020B}" type="slidenum">
              <a:rPr lang="en-US" smtClean="0"/>
              <a:t>19</a:t>
            </a:fld>
            <a:endParaRPr lang="en-US" dirty="0"/>
          </a:p>
        </p:txBody>
      </p:sp>
    </p:spTree>
    <p:extLst>
      <p:ext uri="{BB962C8B-B14F-4D97-AF65-F5344CB8AC3E}">
        <p14:creationId xmlns:p14="http://schemas.microsoft.com/office/powerpoint/2010/main" val="282130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charset="0"/>
                <a:ea typeface="Arial" charset="0"/>
                <a:cs typeface="Arial" charset="0"/>
              </a:rPr>
              <a:t>Administrivia</a:t>
            </a:r>
          </a:p>
        </p:txBody>
      </p:sp>
      <p:sp>
        <p:nvSpPr>
          <p:cNvPr id="3" name="Content Placeholder 2"/>
          <p:cNvSpPr>
            <a:spLocks noGrp="1"/>
          </p:cNvSpPr>
          <p:nvPr>
            <p:ph idx="1"/>
          </p:nvPr>
        </p:nvSpPr>
        <p:spPr/>
        <p:txBody>
          <a:bodyPr>
            <a:normAutofit lnSpcReduction="10000"/>
          </a:bodyPr>
          <a:lstStyle/>
          <a:p>
            <a:pPr>
              <a:lnSpc>
                <a:spcPct val="150000"/>
              </a:lnSpc>
              <a:tabLst>
                <a:tab pos="5707063" algn="l"/>
              </a:tabLst>
            </a:pPr>
            <a:r>
              <a:rPr lang="en-US" dirty="0">
                <a:latin typeface="Arial" charset="0"/>
                <a:ea typeface="Arial" charset="0"/>
                <a:cs typeface="Arial" charset="0"/>
              </a:rPr>
              <a:t>Settings</a:t>
            </a:r>
          </a:p>
          <a:p>
            <a:pPr lvl="1">
              <a:lnSpc>
                <a:spcPct val="150000"/>
              </a:lnSpc>
              <a:tabLst>
                <a:tab pos="5707063" algn="l"/>
              </a:tabLst>
            </a:pPr>
            <a:r>
              <a:rPr lang="en-US" dirty="0">
                <a:latin typeface="Arial" charset="0"/>
                <a:ea typeface="Arial" charset="0"/>
                <a:cs typeface="Arial" charset="0"/>
              </a:rPr>
              <a:t>mic and speakers vs telephone</a:t>
            </a:r>
          </a:p>
          <a:p>
            <a:pPr lvl="1">
              <a:lnSpc>
                <a:spcPct val="150000"/>
              </a:lnSpc>
              <a:tabLst>
                <a:tab pos="5707063" algn="l"/>
              </a:tabLst>
            </a:pPr>
            <a:r>
              <a:rPr lang="en-US" dirty="0">
                <a:latin typeface="Arial" charset="0"/>
                <a:ea typeface="Arial" charset="0"/>
                <a:cs typeface="Arial" charset="0"/>
              </a:rPr>
              <a:t>View in full screen </a:t>
            </a:r>
          </a:p>
          <a:p>
            <a:pPr>
              <a:lnSpc>
                <a:spcPct val="150000"/>
              </a:lnSpc>
              <a:tabLst>
                <a:tab pos="5707063" algn="l"/>
              </a:tabLst>
            </a:pPr>
            <a:r>
              <a:rPr lang="en-US" dirty="0">
                <a:latin typeface="Arial" charset="0"/>
                <a:ea typeface="Arial" charset="0"/>
                <a:cs typeface="Arial" charset="0"/>
              </a:rPr>
              <a:t>Controls</a:t>
            </a:r>
          </a:p>
          <a:p>
            <a:pPr>
              <a:lnSpc>
                <a:spcPct val="150000"/>
              </a:lnSpc>
              <a:tabLst>
                <a:tab pos="5707063" algn="l"/>
              </a:tabLst>
            </a:pPr>
            <a:r>
              <a:rPr lang="en-US" dirty="0">
                <a:latin typeface="Arial" charset="0"/>
                <a:ea typeface="Arial" charset="0"/>
                <a:cs typeface="Arial" charset="0"/>
              </a:rPr>
              <a:t>Attendees</a:t>
            </a:r>
          </a:p>
          <a:p>
            <a:pPr>
              <a:lnSpc>
                <a:spcPct val="150000"/>
              </a:lnSpc>
              <a:tabLst>
                <a:tab pos="5707063" algn="l"/>
              </a:tabLst>
            </a:pPr>
            <a:r>
              <a:rPr lang="en-US" dirty="0">
                <a:latin typeface="Arial" charset="0"/>
                <a:ea typeface="Arial" charset="0"/>
                <a:cs typeface="Arial" charset="0"/>
              </a:rPr>
              <a:t>Record</a:t>
            </a:r>
          </a:p>
        </p:txBody>
      </p:sp>
      <p:sp>
        <p:nvSpPr>
          <p:cNvPr id="5" name="Slide Number Placeholder 4"/>
          <p:cNvSpPr>
            <a:spLocks noGrp="1"/>
          </p:cNvSpPr>
          <p:nvPr>
            <p:ph type="sldNum" sz="quarter" idx="12"/>
          </p:nvPr>
        </p:nvSpPr>
        <p:spPr/>
        <p:txBody>
          <a:bodyPr/>
          <a:lstStyle/>
          <a:p>
            <a:fld id="{A01710A2-8C9B-4EDE-AA47-F871BD5A020B}" type="slidenum">
              <a:rPr lang="en-US" smtClean="0">
                <a:latin typeface="Arial" charset="0"/>
                <a:ea typeface="Arial" charset="0"/>
                <a:cs typeface="Arial" charset="0"/>
              </a:rPr>
              <a:t>2</a:t>
            </a:fld>
            <a:endParaRPr lang="en-US" dirty="0">
              <a:latin typeface="Arial" charset="0"/>
              <a:ea typeface="Arial" charset="0"/>
              <a:cs typeface="Arial" charset="0"/>
            </a:endParaRPr>
          </a:p>
        </p:txBody>
      </p:sp>
    </p:spTree>
    <p:extLst>
      <p:ext uri="{BB962C8B-B14F-4D97-AF65-F5344CB8AC3E}">
        <p14:creationId xmlns:p14="http://schemas.microsoft.com/office/powerpoint/2010/main" val="264308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Arial" panose="020B0604020202020204" pitchFamily="34" charset="0"/>
                <a:cs typeface="Arial" panose="020B0604020202020204" pitchFamily="34" charset="0"/>
              </a:rPr>
              <a:t>Time (cont’d)</a:t>
            </a:r>
          </a:p>
        </p:txBody>
      </p:sp>
      <p:sp>
        <p:nvSpPr>
          <p:cNvPr id="7" name="Content Placeholder 6"/>
          <p:cNvSpPr>
            <a:spLocks noGrp="1"/>
          </p:cNvSpPr>
          <p:nvPr>
            <p:ph idx="1"/>
          </p:nvPr>
        </p:nvSpPr>
        <p:spPr>
          <a:xfrm>
            <a:off x="425885" y="1339958"/>
            <a:ext cx="11347015" cy="4835373"/>
          </a:xfrm>
        </p:spPr>
        <p:txBody>
          <a:bodyPr>
            <a:normAutofit lnSpcReduction="10000"/>
          </a:bodyPr>
          <a:lstStyle/>
          <a:p>
            <a:endParaRPr lang="en-US" sz="2400" dirty="0">
              <a:latin typeface="Arial" panose="020B0604020202020204" pitchFamily="34" charset="0"/>
              <a:cs typeface="Arial" panose="020B0604020202020204" pitchFamily="34" charset="0"/>
            </a:endParaRPr>
          </a:p>
          <a:p>
            <a:pPr marL="342900" lvl="0" indent="-342900" fontAlgn="base">
              <a:lnSpc>
                <a:spcPct val="100000"/>
              </a:lnSpc>
              <a:spcBef>
                <a:spcPct val="20000"/>
              </a:spcBef>
              <a:spcAft>
                <a:spcPct val="0"/>
              </a:spcAft>
              <a:buFontTx/>
              <a:buChar char="•"/>
            </a:pPr>
            <a:r>
              <a:rPr lang="en-US" kern="0" dirty="0">
                <a:solidFill>
                  <a:srgbClr val="000000"/>
                </a:solidFill>
                <a:latin typeface="Arial"/>
              </a:rPr>
              <a:t>The Bona Fide Need Rule - 31 U.S.C. §1502</a:t>
            </a:r>
          </a:p>
          <a:p>
            <a:pPr marL="342900" lvl="0" indent="-342900" fontAlgn="base">
              <a:lnSpc>
                <a:spcPct val="100000"/>
              </a:lnSpc>
              <a:spcBef>
                <a:spcPct val="20000"/>
              </a:spcBef>
              <a:spcAft>
                <a:spcPct val="0"/>
              </a:spcAft>
              <a:buFontTx/>
              <a:buChar char="•"/>
            </a:pPr>
            <a:endParaRPr lang="en-US" kern="0" dirty="0">
              <a:solidFill>
                <a:srgbClr val="000000"/>
              </a:solidFill>
              <a:latin typeface="Arial"/>
            </a:endParaRPr>
          </a:p>
          <a:p>
            <a:pPr marL="342900" lvl="0" indent="-342900" fontAlgn="base">
              <a:lnSpc>
                <a:spcPct val="100000"/>
              </a:lnSpc>
              <a:spcBef>
                <a:spcPct val="20000"/>
              </a:spcBef>
              <a:spcAft>
                <a:spcPct val="0"/>
              </a:spcAft>
              <a:buFontTx/>
              <a:buChar char="•"/>
            </a:pPr>
            <a:r>
              <a:rPr lang="en-US" kern="0" dirty="0">
                <a:solidFill>
                  <a:srgbClr val="000000"/>
                </a:solidFill>
                <a:latin typeface="Arial"/>
              </a:rPr>
              <a:t>Most appropriations have a fiscal year identity</a:t>
            </a:r>
          </a:p>
          <a:p>
            <a:pPr marL="342900" lvl="0" indent="-342900" fontAlgn="base">
              <a:lnSpc>
                <a:spcPct val="100000"/>
              </a:lnSpc>
              <a:spcBef>
                <a:spcPct val="20000"/>
              </a:spcBef>
              <a:spcAft>
                <a:spcPct val="0"/>
              </a:spcAft>
              <a:buFontTx/>
              <a:buChar char="•"/>
            </a:pPr>
            <a:endParaRPr lang="en-US" kern="0" dirty="0">
              <a:solidFill>
                <a:srgbClr val="000000"/>
              </a:solidFill>
              <a:latin typeface="Arial"/>
            </a:endParaRPr>
          </a:p>
          <a:p>
            <a:pPr marL="342900" lvl="0" indent="-342900" fontAlgn="base">
              <a:lnSpc>
                <a:spcPct val="100000"/>
              </a:lnSpc>
              <a:spcBef>
                <a:spcPct val="20000"/>
              </a:spcBef>
              <a:spcAft>
                <a:spcPct val="0"/>
              </a:spcAft>
              <a:buFontTx/>
              <a:buChar char="•"/>
            </a:pPr>
            <a:r>
              <a:rPr lang="en-US" kern="0" dirty="0">
                <a:solidFill>
                  <a:srgbClr val="000000"/>
                </a:solidFill>
                <a:latin typeface="Arial"/>
              </a:rPr>
              <a:t>Requirements are tied to a time period in which goods and services are needed for use or employment</a:t>
            </a:r>
          </a:p>
          <a:p>
            <a:pPr marL="342900" lvl="0" indent="-342900" fontAlgn="base">
              <a:lnSpc>
                <a:spcPct val="100000"/>
              </a:lnSpc>
              <a:spcBef>
                <a:spcPct val="20000"/>
              </a:spcBef>
              <a:spcAft>
                <a:spcPct val="0"/>
              </a:spcAft>
              <a:buFontTx/>
              <a:buChar char="•"/>
            </a:pPr>
            <a:endParaRPr lang="en-US" kern="0" dirty="0">
              <a:solidFill>
                <a:srgbClr val="000000"/>
              </a:solidFill>
              <a:latin typeface="Arial"/>
            </a:endParaRPr>
          </a:p>
          <a:p>
            <a:pPr marL="342900" lvl="0" indent="-342900" fontAlgn="base">
              <a:lnSpc>
                <a:spcPct val="100000"/>
              </a:lnSpc>
              <a:spcBef>
                <a:spcPct val="20000"/>
              </a:spcBef>
              <a:spcAft>
                <a:spcPct val="0"/>
              </a:spcAft>
              <a:buFontTx/>
              <a:buChar char="•"/>
            </a:pPr>
            <a:r>
              <a:rPr lang="en-US" kern="0" dirty="0">
                <a:solidFill>
                  <a:srgbClr val="000000"/>
                </a:solidFill>
                <a:latin typeface="Arial"/>
              </a:rPr>
              <a:t>Obligating current year money for future year requirements violates the bona fide need rule</a:t>
            </a:r>
          </a:p>
          <a:p>
            <a:pPr marL="742950" lvl="1" indent="-285750" fontAlgn="base">
              <a:lnSpc>
                <a:spcPct val="100000"/>
              </a:lnSpc>
              <a:spcBef>
                <a:spcPct val="20000"/>
              </a:spcBef>
              <a:spcAft>
                <a:spcPct val="0"/>
              </a:spcAft>
              <a:buFontTx/>
              <a:buChar char="–"/>
            </a:pPr>
            <a:endParaRPr lang="en-US" kern="0" dirty="0">
              <a:solidFill>
                <a:srgbClr val="000000"/>
              </a:solidFill>
              <a:latin typeface="Arial"/>
            </a:endParaRPr>
          </a:p>
        </p:txBody>
      </p:sp>
      <p:sp>
        <p:nvSpPr>
          <p:cNvPr id="5" name="Slide Number Placeholder 4"/>
          <p:cNvSpPr>
            <a:spLocks noGrp="1"/>
          </p:cNvSpPr>
          <p:nvPr>
            <p:ph type="sldNum" sz="quarter" idx="12"/>
          </p:nvPr>
        </p:nvSpPr>
        <p:spPr/>
        <p:txBody>
          <a:bodyPr/>
          <a:lstStyle/>
          <a:p>
            <a:fld id="{A01710A2-8C9B-4EDE-AA47-F871BD5A020B}" type="slidenum">
              <a:rPr lang="en-US" smtClean="0"/>
              <a:t>20</a:t>
            </a:fld>
            <a:endParaRPr lang="en-US" dirty="0"/>
          </a:p>
        </p:txBody>
      </p:sp>
    </p:spTree>
    <p:extLst>
      <p:ext uri="{BB962C8B-B14F-4D97-AF65-F5344CB8AC3E}">
        <p14:creationId xmlns:p14="http://schemas.microsoft.com/office/powerpoint/2010/main" val="16002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348" y="228600"/>
            <a:ext cx="9245252" cy="762000"/>
          </a:xfrm>
        </p:spPr>
        <p:txBody>
          <a:bodyPr>
            <a:noAutofit/>
          </a:bodyPr>
          <a:lstStyle/>
          <a:p>
            <a:br>
              <a:rPr lang="en-US" dirty="0"/>
            </a:br>
            <a:r>
              <a:rPr lang="en-US" dirty="0">
                <a:solidFill>
                  <a:prstClr val="black"/>
                </a:solidFill>
                <a:latin typeface="Arial" panose="020B0604020202020204" pitchFamily="34" charset="0"/>
                <a:cs typeface="Arial" panose="020B0604020202020204" pitchFamily="34" charset="0"/>
              </a:rPr>
              <a:t>Time (cont’d)</a:t>
            </a:r>
            <a:br>
              <a:rPr lang="en-US" dirty="0"/>
            </a:br>
            <a:endParaRPr lang="en-US" dirty="0"/>
          </a:p>
        </p:txBody>
      </p:sp>
      <p:sp>
        <p:nvSpPr>
          <p:cNvPr id="3" name="Content Placeholder 2"/>
          <p:cNvSpPr>
            <a:spLocks noGrp="1"/>
          </p:cNvSpPr>
          <p:nvPr>
            <p:ph idx="1"/>
          </p:nvPr>
        </p:nvSpPr>
        <p:spPr>
          <a:xfrm>
            <a:off x="1981200" y="1219201"/>
            <a:ext cx="8229600" cy="4906963"/>
          </a:xfrm>
        </p:spPr>
        <p:txBody>
          <a:bodyPr/>
          <a:lstStyle/>
          <a:p>
            <a:pPr algn="ctr">
              <a:buNone/>
            </a:pPr>
            <a:r>
              <a:rPr lang="en-US" dirty="0">
                <a:latin typeface="Arial" panose="020B0604020202020204" pitchFamily="34" charset="0"/>
                <a:cs typeface="Arial" panose="020B0604020202020204" pitchFamily="34" charset="0"/>
              </a:rPr>
              <a:t>FY 16 STAGES OF APPROPRIATIONS LIFE </a:t>
            </a:r>
            <a:br>
              <a:rPr lang="en-US" dirty="0"/>
            </a:br>
            <a:endParaRPr lang="en-US" dirty="0"/>
          </a:p>
        </p:txBody>
      </p:sp>
      <p:graphicFrame>
        <p:nvGraphicFramePr>
          <p:cNvPr id="5" name="Table 4"/>
          <p:cNvGraphicFramePr>
            <a:graphicFrameLocks noGrp="1"/>
          </p:cNvGraphicFramePr>
          <p:nvPr>
            <p:extLst/>
          </p:nvPr>
        </p:nvGraphicFramePr>
        <p:xfrm>
          <a:off x="2057400" y="2286000"/>
          <a:ext cx="7924800" cy="3817620"/>
        </p:xfrm>
        <a:graphic>
          <a:graphicData uri="http://schemas.openxmlformats.org/drawingml/2006/table">
            <a:tbl>
              <a:tblPr firstRow="1" bandRow="1">
                <a:tableStyleId>{5C22544A-7EE6-4342-B048-85BDC9FD1C3A}</a:tableStyleId>
              </a:tblPr>
              <a:tblGrid>
                <a:gridCol w="11430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792480">
                  <a:extLst>
                    <a:ext uri="{9D8B030D-6E8A-4147-A177-3AD203B41FA5}">
                      <a16:colId xmlns:a16="http://schemas.microsoft.com/office/drawing/2014/main" val="20005"/>
                    </a:ext>
                  </a:extLst>
                </a:gridCol>
                <a:gridCol w="792480">
                  <a:extLst>
                    <a:ext uri="{9D8B030D-6E8A-4147-A177-3AD203B41FA5}">
                      <a16:colId xmlns:a16="http://schemas.microsoft.com/office/drawing/2014/main" val="20006"/>
                    </a:ext>
                  </a:extLst>
                </a:gridCol>
                <a:gridCol w="1158240">
                  <a:extLst>
                    <a:ext uri="{9D8B030D-6E8A-4147-A177-3AD203B41FA5}">
                      <a16:colId xmlns:a16="http://schemas.microsoft.com/office/drawing/2014/main" val="20007"/>
                    </a:ext>
                  </a:extLst>
                </a:gridCol>
                <a:gridCol w="457200">
                  <a:extLst>
                    <a:ext uri="{9D8B030D-6E8A-4147-A177-3AD203B41FA5}">
                      <a16:colId xmlns:a16="http://schemas.microsoft.com/office/drawing/2014/main" val="20008"/>
                    </a:ext>
                  </a:extLst>
                </a:gridCol>
                <a:gridCol w="762000">
                  <a:extLst>
                    <a:ext uri="{9D8B030D-6E8A-4147-A177-3AD203B41FA5}">
                      <a16:colId xmlns:a16="http://schemas.microsoft.com/office/drawing/2014/main" val="20009"/>
                    </a:ext>
                  </a:extLst>
                </a:gridCol>
              </a:tblGrid>
              <a:tr h="876300">
                <a:tc>
                  <a:txBody>
                    <a:bodyPr/>
                    <a:lstStyle/>
                    <a:p>
                      <a:r>
                        <a:rPr lang="en-US" dirty="0">
                          <a:solidFill>
                            <a:schemeClr val="tx1">
                              <a:lumMod val="75000"/>
                              <a:lumOff val="25000"/>
                            </a:schemeClr>
                          </a:solidFill>
                        </a:rPr>
                        <a:t>O&amp;M</a:t>
                      </a:r>
                    </a:p>
                    <a:p>
                      <a:r>
                        <a:rPr lang="en-US" dirty="0">
                          <a:solidFill>
                            <a:schemeClr val="tx1">
                              <a:lumMod val="75000"/>
                              <a:lumOff val="25000"/>
                            </a:schemeClr>
                          </a:solidFill>
                        </a:rPr>
                        <a:t>3400</a:t>
                      </a:r>
                    </a:p>
                  </a:txBody>
                  <a:tcPr/>
                </a:tc>
                <a:tc>
                  <a:txBody>
                    <a:bodyPr/>
                    <a:lstStyle/>
                    <a:p>
                      <a:r>
                        <a:rPr lang="en-US" sz="1400" dirty="0">
                          <a:solidFill>
                            <a:schemeClr val="tx1">
                              <a:lumMod val="75000"/>
                              <a:lumOff val="25000"/>
                            </a:schemeClr>
                          </a:solidFill>
                        </a:rPr>
                        <a:t>Current</a:t>
                      </a:r>
                      <a:br>
                        <a:rPr lang="en-US" dirty="0">
                          <a:solidFill>
                            <a:schemeClr val="tx1">
                              <a:lumMod val="75000"/>
                              <a:lumOff val="25000"/>
                            </a:schemeClr>
                          </a:solidFill>
                        </a:rPr>
                      </a:br>
                      <a:r>
                        <a:rPr lang="en-US" dirty="0">
                          <a:solidFill>
                            <a:schemeClr val="tx1">
                              <a:lumMod val="75000"/>
                              <a:lumOff val="25000"/>
                            </a:schemeClr>
                          </a:solidFill>
                        </a:rPr>
                        <a:t>16</a:t>
                      </a:r>
                    </a:p>
                  </a:txBody>
                  <a:tcPr>
                    <a:solidFill>
                      <a:schemeClr val="accent1">
                        <a:lumMod val="60000"/>
                        <a:lumOff val="40000"/>
                      </a:schemeClr>
                    </a:solidFill>
                  </a:tcPr>
                </a:tc>
                <a:tc>
                  <a:txBody>
                    <a:bodyPr/>
                    <a:lstStyle/>
                    <a:p>
                      <a:r>
                        <a:rPr lang="en-US" sz="1400" b="1" dirty="0">
                          <a:solidFill>
                            <a:schemeClr val="tx1"/>
                          </a:solidFill>
                        </a:rPr>
                        <a:t>Expired</a:t>
                      </a:r>
                      <a:br>
                        <a:rPr lang="en-US" b="1" dirty="0">
                          <a:solidFill>
                            <a:schemeClr val="tx1"/>
                          </a:solidFill>
                        </a:rPr>
                      </a:br>
                      <a:r>
                        <a:rPr lang="en-US" b="1" dirty="0">
                          <a:solidFill>
                            <a:schemeClr val="tx1"/>
                          </a:solidFill>
                        </a:rPr>
                        <a:t>17</a:t>
                      </a:r>
                    </a:p>
                  </a:txBody>
                  <a:tcPr>
                    <a:solidFill>
                      <a:schemeClr val="accent6">
                        <a:lumMod val="60000"/>
                        <a:lumOff val="40000"/>
                      </a:schemeClr>
                    </a:solidFill>
                  </a:tcPr>
                </a:tc>
                <a:tc>
                  <a:txBody>
                    <a:bodyPr/>
                    <a:lstStyle/>
                    <a:p>
                      <a:br>
                        <a:rPr lang="en-US" dirty="0"/>
                      </a:br>
                      <a:r>
                        <a:rPr lang="en-US" dirty="0"/>
                        <a:t>18</a:t>
                      </a:r>
                      <a:endParaRPr lang="en-US" dirty="0">
                        <a:solidFill>
                          <a:schemeClr val="tx1"/>
                        </a:solidFill>
                      </a:endParaRPr>
                    </a:p>
                  </a:txBody>
                  <a:tcPr>
                    <a:solidFill>
                      <a:schemeClr val="accent6">
                        <a:lumMod val="60000"/>
                        <a:lumOff val="40000"/>
                      </a:schemeClr>
                    </a:solidFill>
                  </a:tcPr>
                </a:tc>
                <a:tc>
                  <a:txBody>
                    <a:bodyPr/>
                    <a:lstStyle/>
                    <a:p>
                      <a:br>
                        <a:rPr lang="en-US" dirty="0"/>
                      </a:br>
                      <a:r>
                        <a:rPr lang="en-US" dirty="0"/>
                        <a:t>19</a:t>
                      </a:r>
                      <a:endParaRPr lang="en-US" dirty="0">
                        <a:solidFill>
                          <a:schemeClr val="tx1"/>
                        </a:solidFill>
                      </a:endParaRPr>
                    </a:p>
                  </a:txBody>
                  <a:tcPr>
                    <a:solidFill>
                      <a:schemeClr val="accent6">
                        <a:lumMod val="60000"/>
                        <a:lumOff val="40000"/>
                      </a:schemeClr>
                    </a:solidFill>
                  </a:tcPr>
                </a:tc>
                <a:tc>
                  <a:txBody>
                    <a:bodyPr/>
                    <a:lstStyle/>
                    <a:p>
                      <a:br>
                        <a:rPr lang="en-US" dirty="0"/>
                      </a:br>
                      <a:r>
                        <a:rPr lang="en-US" dirty="0"/>
                        <a:t>20</a:t>
                      </a:r>
                      <a:endParaRPr lang="en-US" dirty="0">
                        <a:solidFill>
                          <a:schemeClr val="tx1"/>
                        </a:solidFill>
                      </a:endParaRPr>
                    </a:p>
                  </a:txBody>
                  <a:tcPr>
                    <a:solidFill>
                      <a:schemeClr val="accent6">
                        <a:lumMod val="60000"/>
                        <a:lumOff val="40000"/>
                      </a:schemeClr>
                    </a:solidFill>
                  </a:tcPr>
                </a:tc>
                <a:tc>
                  <a:txBody>
                    <a:bodyPr/>
                    <a:lstStyle/>
                    <a:p>
                      <a:br>
                        <a:rPr lang="en-US" dirty="0"/>
                      </a:br>
                      <a:r>
                        <a:rPr lang="en-US" dirty="0"/>
                        <a:t>21</a:t>
                      </a:r>
                      <a:endParaRPr lang="en-US" dirty="0">
                        <a:solidFill>
                          <a:schemeClr val="tx1"/>
                        </a:solidFill>
                      </a:endParaRPr>
                    </a:p>
                  </a:txBody>
                  <a:tcPr>
                    <a:solidFill>
                      <a:schemeClr val="accent6">
                        <a:lumMod val="60000"/>
                        <a:lumOff val="40000"/>
                      </a:schemeClr>
                    </a:solidFill>
                  </a:tcPr>
                </a:tc>
                <a:tc>
                  <a:txBody>
                    <a:bodyPr/>
                    <a:lstStyle/>
                    <a:p>
                      <a:r>
                        <a:rPr lang="en-US" sz="1600" dirty="0">
                          <a:solidFill>
                            <a:schemeClr val="bg2">
                              <a:lumMod val="10000"/>
                            </a:schemeClr>
                          </a:solidFill>
                        </a:rPr>
                        <a:t>Cancelled</a:t>
                      </a:r>
                      <a:br>
                        <a:rPr lang="en-US" dirty="0"/>
                      </a:br>
                      <a:r>
                        <a:rPr lang="en-US" dirty="0">
                          <a:solidFill>
                            <a:schemeClr val="bg2">
                              <a:lumMod val="10000"/>
                            </a:schemeClr>
                          </a:solidFill>
                        </a:rPr>
                        <a:t>22</a:t>
                      </a:r>
                    </a:p>
                  </a:txBody>
                  <a:tcPr>
                    <a:solidFill>
                      <a:srgbClr val="FF0000"/>
                    </a:solidFill>
                  </a:tcPr>
                </a:tc>
                <a:tc>
                  <a:txBody>
                    <a:bodyPr/>
                    <a:lstStyle/>
                    <a:p>
                      <a:endParaRPr lang="en-US" dirty="0"/>
                    </a:p>
                  </a:txBody>
                  <a:tcPr>
                    <a:solidFill>
                      <a:srgbClr val="FF0000"/>
                    </a:solidFill>
                  </a:tcPr>
                </a:tc>
                <a:tc>
                  <a:txBody>
                    <a:bodyPr/>
                    <a:lstStyle/>
                    <a:p>
                      <a:endParaRPr lang="en-US" dirty="0"/>
                    </a:p>
                  </a:txBody>
                  <a:tcPr>
                    <a:solidFill>
                      <a:srgbClr val="FF0000"/>
                    </a:solidFill>
                  </a:tcPr>
                </a:tc>
                <a:extLst>
                  <a:ext uri="{0D108BD9-81ED-4DB2-BD59-A6C34878D82A}">
                    <a16:rowId xmlns:a16="http://schemas.microsoft.com/office/drawing/2014/main" val="10000"/>
                  </a:ext>
                </a:extLst>
              </a:tr>
              <a:tr h="876300">
                <a:tc>
                  <a:txBody>
                    <a:bodyPr/>
                    <a:lstStyle/>
                    <a:p>
                      <a:r>
                        <a:rPr lang="en-US" dirty="0"/>
                        <a:t>RDT&amp;E</a:t>
                      </a:r>
                      <a:br>
                        <a:rPr lang="en-US" dirty="0"/>
                      </a:br>
                      <a:r>
                        <a:rPr lang="en-US" dirty="0"/>
                        <a:t>3600</a:t>
                      </a:r>
                    </a:p>
                  </a:txBody>
                  <a:tcPr>
                    <a:solidFill>
                      <a:schemeClr val="accent3">
                        <a:lumMod val="60000"/>
                        <a:lumOff val="40000"/>
                      </a:schemeClr>
                    </a:solidFill>
                  </a:tcPr>
                </a:tc>
                <a:tc>
                  <a:txBody>
                    <a:bodyPr/>
                    <a:lstStyle/>
                    <a:p>
                      <a:r>
                        <a:rPr lang="en-US" b="1" dirty="0">
                          <a:solidFill>
                            <a:schemeClr val="tx1">
                              <a:lumMod val="75000"/>
                              <a:lumOff val="25000"/>
                            </a:schemeClr>
                          </a:solidFill>
                        </a:rPr>
                        <a:t>16</a:t>
                      </a:r>
                    </a:p>
                  </a:txBody>
                  <a:tcPr>
                    <a:solidFill>
                      <a:schemeClr val="accent1">
                        <a:lumMod val="60000"/>
                        <a:lumOff val="40000"/>
                      </a:schemeClr>
                    </a:solidFill>
                  </a:tcPr>
                </a:tc>
                <a:tc>
                  <a:txBody>
                    <a:bodyPr/>
                    <a:lstStyle/>
                    <a:p>
                      <a:r>
                        <a:rPr lang="en-US" b="1" dirty="0">
                          <a:solidFill>
                            <a:schemeClr val="tx1">
                              <a:lumMod val="75000"/>
                              <a:lumOff val="25000"/>
                            </a:schemeClr>
                          </a:solidFill>
                        </a:rPr>
                        <a:t>17</a:t>
                      </a:r>
                    </a:p>
                  </a:txBody>
                  <a:tcPr>
                    <a:solidFill>
                      <a:schemeClr val="accent1">
                        <a:lumMod val="60000"/>
                        <a:lumOff val="40000"/>
                      </a:schemeClr>
                    </a:solidFill>
                  </a:tcPr>
                </a:tc>
                <a:tc>
                  <a:txBody>
                    <a:bodyPr/>
                    <a:lstStyle/>
                    <a:p>
                      <a:r>
                        <a:rPr lang="en-US" b="1" dirty="0">
                          <a:solidFill>
                            <a:schemeClr val="tx1"/>
                          </a:solidFill>
                        </a:rPr>
                        <a:t>18</a:t>
                      </a:r>
                    </a:p>
                  </a:txBody>
                  <a:tcPr>
                    <a:solidFill>
                      <a:schemeClr val="accent6">
                        <a:lumMod val="60000"/>
                        <a:lumOff val="40000"/>
                      </a:schemeClr>
                    </a:solidFill>
                  </a:tcPr>
                </a:tc>
                <a:tc>
                  <a:txBody>
                    <a:bodyPr/>
                    <a:lstStyle/>
                    <a:p>
                      <a:r>
                        <a:rPr lang="en-US" b="1" dirty="0">
                          <a:solidFill>
                            <a:schemeClr val="tx1"/>
                          </a:solidFill>
                        </a:rPr>
                        <a:t>19</a:t>
                      </a:r>
                    </a:p>
                  </a:txBody>
                  <a:tcPr>
                    <a:solidFill>
                      <a:schemeClr val="accent6">
                        <a:lumMod val="60000"/>
                        <a:lumOff val="40000"/>
                      </a:schemeClr>
                    </a:solidFill>
                  </a:tcPr>
                </a:tc>
                <a:tc>
                  <a:txBody>
                    <a:bodyPr/>
                    <a:lstStyle/>
                    <a:p>
                      <a:r>
                        <a:rPr lang="en-US" b="1" dirty="0">
                          <a:solidFill>
                            <a:schemeClr val="tx1"/>
                          </a:solidFill>
                        </a:rPr>
                        <a:t>20</a:t>
                      </a:r>
                    </a:p>
                  </a:txBody>
                  <a:tcPr>
                    <a:solidFill>
                      <a:schemeClr val="accent6">
                        <a:lumMod val="60000"/>
                        <a:lumOff val="40000"/>
                      </a:schemeClr>
                    </a:solidFill>
                  </a:tcPr>
                </a:tc>
                <a:tc>
                  <a:txBody>
                    <a:bodyPr/>
                    <a:lstStyle/>
                    <a:p>
                      <a:r>
                        <a:rPr lang="en-US" b="1" dirty="0">
                          <a:solidFill>
                            <a:schemeClr val="tx1"/>
                          </a:solidFill>
                        </a:rPr>
                        <a:t>21</a:t>
                      </a:r>
                    </a:p>
                  </a:txBody>
                  <a:tcPr>
                    <a:solidFill>
                      <a:schemeClr val="accent6">
                        <a:lumMod val="60000"/>
                        <a:lumOff val="40000"/>
                      </a:schemeClr>
                    </a:solidFill>
                  </a:tcPr>
                </a:tc>
                <a:tc>
                  <a:txBody>
                    <a:bodyPr/>
                    <a:lstStyle/>
                    <a:p>
                      <a:r>
                        <a:rPr lang="en-US" b="1" dirty="0">
                          <a:solidFill>
                            <a:schemeClr val="tx1"/>
                          </a:solidFill>
                        </a:rPr>
                        <a:t>22</a:t>
                      </a:r>
                    </a:p>
                  </a:txBody>
                  <a:tcPr>
                    <a:solidFill>
                      <a:schemeClr val="accent6">
                        <a:lumMod val="60000"/>
                        <a:lumOff val="40000"/>
                      </a:schemeClr>
                    </a:solidFill>
                  </a:tcPr>
                </a:tc>
                <a:tc>
                  <a:txBody>
                    <a:bodyPr/>
                    <a:lstStyle/>
                    <a:p>
                      <a:r>
                        <a:rPr lang="en-US" b="1" dirty="0">
                          <a:solidFill>
                            <a:schemeClr val="tx1"/>
                          </a:solidFill>
                        </a:rPr>
                        <a:t>23</a:t>
                      </a:r>
                    </a:p>
                  </a:txBody>
                  <a:tcPr>
                    <a:solidFill>
                      <a:srgbClr val="FF0000"/>
                    </a:solidFill>
                  </a:tcPr>
                </a:tc>
                <a:tc>
                  <a:txBody>
                    <a:bodyPr/>
                    <a:lstStyle/>
                    <a:p>
                      <a:endParaRPr lang="en-US" dirty="0"/>
                    </a:p>
                  </a:txBody>
                  <a:tcPr>
                    <a:solidFill>
                      <a:srgbClr val="FF0000"/>
                    </a:solidFill>
                  </a:tcPr>
                </a:tc>
                <a:extLst>
                  <a:ext uri="{0D108BD9-81ED-4DB2-BD59-A6C34878D82A}">
                    <a16:rowId xmlns:a16="http://schemas.microsoft.com/office/drawing/2014/main" val="10001"/>
                  </a:ext>
                </a:extLst>
              </a:tr>
              <a:tr h="876300">
                <a:tc>
                  <a:txBody>
                    <a:bodyPr/>
                    <a:lstStyle/>
                    <a:p>
                      <a:r>
                        <a:rPr lang="en-US" dirty="0"/>
                        <a:t>PROC</a:t>
                      </a:r>
                      <a:br>
                        <a:rPr lang="en-US" dirty="0"/>
                      </a:br>
                      <a:r>
                        <a:rPr lang="en-US" dirty="0"/>
                        <a:t>3010 3020</a:t>
                      </a:r>
                    </a:p>
                    <a:p>
                      <a:r>
                        <a:rPr lang="en-US" dirty="0"/>
                        <a:t>3080</a:t>
                      </a:r>
                    </a:p>
                  </a:txBody>
                  <a:tcPr>
                    <a:solidFill>
                      <a:schemeClr val="accent2">
                        <a:lumMod val="40000"/>
                        <a:lumOff val="60000"/>
                      </a:schemeClr>
                    </a:solidFill>
                  </a:tcPr>
                </a:tc>
                <a:tc>
                  <a:txBody>
                    <a:bodyPr/>
                    <a:lstStyle/>
                    <a:p>
                      <a:r>
                        <a:rPr lang="en-US" b="1" dirty="0">
                          <a:solidFill>
                            <a:schemeClr val="bg1"/>
                          </a:solidFill>
                        </a:rPr>
                        <a:t>16</a:t>
                      </a:r>
                    </a:p>
                  </a:txBody>
                  <a:tcPr>
                    <a:solidFill>
                      <a:schemeClr val="tx2">
                        <a:lumMod val="40000"/>
                        <a:lumOff val="60000"/>
                      </a:schemeClr>
                    </a:solidFill>
                  </a:tcPr>
                </a:tc>
                <a:tc>
                  <a:txBody>
                    <a:bodyPr/>
                    <a:lstStyle/>
                    <a:p>
                      <a:r>
                        <a:rPr lang="en-US" b="1" dirty="0">
                          <a:solidFill>
                            <a:schemeClr val="bg1"/>
                          </a:solidFill>
                        </a:rPr>
                        <a:t>17</a:t>
                      </a:r>
                    </a:p>
                  </a:txBody>
                  <a:tcPr>
                    <a:solidFill>
                      <a:schemeClr val="tx2">
                        <a:lumMod val="40000"/>
                        <a:lumOff val="60000"/>
                      </a:schemeClr>
                    </a:solidFill>
                  </a:tcPr>
                </a:tc>
                <a:tc>
                  <a:txBody>
                    <a:bodyPr/>
                    <a:lstStyle/>
                    <a:p>
                      <a:r>
                        <a:rPr lang="en-US" b="1" dirty="0">
                          <a:solidFill>
                            <a:schemeClr val="bg1"/>
                          </a:solidFill>
                        </a:rPr>
                        <a:t>18</a:t>
                      </a:r>
                    </a:p>
                  </a:txBody>
                  <a:tcPr>
                    <a:solidFill>
                      <a:schemeClr val="tx2">
                        <a:lumMod val="40000"/>
                        <a:lumOff val="60000"/>
                      </a:schemeClr>
                    </a:solidFill>
                  </a:tcPr>
                </a:tc>
                <a:tc>
                  <a:txBody>
                    <a:bodyPr/>
                    <a:lstStyle/>
                    <a:p>
                      <a:r>
                        <a:rPr lang="en-US" b="1" dirty="0">
                          <a:solidFill>
                            <a:schemeClr val="tx1"/>
                          </a:solidFill>
                        </a:rPr>
                        <a:t>19</a:t>
                      </a:r>
                    </a:p>
                  </a:txBody>
                  <a:tcPr>
                    <a:solidFill>
                      <a:schemeClr val="accent6">
                        <a:lumMod val="60000"/>
                        <a:lumOff val="40000"/>
                      </a:schemeClr>
                    </a:solidFill>
                  </a:tcPr>
                </a:tc>
                <a:tc>
                  <a:txBody>
                    <a:bodyPr/>
                    <a:lstStyle/>
                    <a:p>
                      <a:r>
                        <a:rPr lang="en-US" b="1" dirty="0">
                          <a:solidFill>
                            <a:schemeClr val="tx1"/>
                          </a:solidFill>
                        </a:rPr>
                        <a:t>20</a:t>
                      </a:r>
                    </a:p>
                  </a:txBody>
                  <a:tcPr>
                    <a:solidFill>
                      <a:schemeClr val="accent6">
                        <a:lumMod val="60000"/>
                        <a:lumOff val="40000"/>
                      </a:schemeClr>
                    </a:solidFill>
                  </a:tcPr>
                </a:tc>
                <a:tc>
                  <a:txBody>
                    <a:bodyPr/>
                    <a:lstStyle/>
                    <a:p>
                      <a:r>
                        <a:rPr lang="en-US" b="1" dirty="0">
                          <a:solidFill>
                            <a:schemeClr val="tx1"/>
                          </a:solidFill>
                        </a:rPr>
                        <a:t>21</a:t>
                      </a:r>
                    </a:p>
                  </a:txBody>
                  <a:tcPr>
                    <a:solidFill>
                      <a:schemeClr val="accent6">
                        <a:lumMod val="60000"/>
                        <a:lumOff val="40000"/>
                      </a:schemeClr>
                    </a:solidFill>
                  </a:tcPr>
                </a:tc>
                <a:tc>
                  <a:txBody>
                    <a:bodyPr/>
                    <a:lstStyle/>
                    <a:p>
                      <a:r>
                        <a:rPr lang="en-US" b="1" dirty="0">
                          <a:solidFill>
                            <a:schemeClr val="tx1"/>
                          </a:solidFill>
                        </a:rPr>
                        <a:t>22</a:t>
                      </a:r>
                    </a:p>
                  </a:txBody>
                  <a:tcPr>
                    <a:solidFill>
                      <a:schemeClr val="accent6">
                        <a:lumMod val="60000"/>
                        <a:lumOff val="40000"/>
                      </a:schemeClr>
                    </a:solidFill>
                  </a:tcPr>
                </a:tc>
                <a:tc>
                  <a:txBody>
                    <a:bodyPr/>
                    <a:lstStyle/>
                    <a:p>
                      <a:r>
                        <a:rPr lang="en-US" b="1" dirty="0">
                          <a:solidFill>
                            <a:schemeClr val="tx1"/>
                          </a:solidFill>
                        </a:rPr>
                        <a:t>23</a:t>
                      </a:r>
                    </a:p>
                  </a:txBody>
                  <a:tcPr>
                    <a:solidFill>
                      <a:schemeClr val="accent6">
                        <a:lumMod val="60000"/>
                        <a:lumOff val="40000"/>
                      </a:schemeClr>
                    </a:solidFill>
                  </a:tcPr>
                </a:tc>
                <a:tc>
                  <a:txBody>
                    <a:bodyPr/>
                    <a:lstStyle/>
                    <a:p>
                      <a:r>
                        <a:rPr lang="en-US" b="1" dirty="0"/>
                        <a:t>25</a:t>
                      </a:r>
                    </a:p>
                  </a:txBody>
                  <a:tcPr>
                    <a:solidFill>
                      <a:srgbClr val="FF0000"/>
                    </a:solidFill>
                  </a:tcPr>
                </a:tc>
                <a:extLst>
                  <a:ext uri="{0D108BD9-81ED-4DB2-BD59-A6C34878D82A}">
                    <a16:rowId xmlns:a16="http://schemas.microsoft.com/office/drawing/2014/main" val="10002"/>
                  </a:ext>
                </a:extLst>
              </a:tr>
              <a:tr h="876300">
                <a:tc>
                  <a:txBody>
                    <a:bodyPr/>
                    <a:lstStyle/>
                    <a:p>
                      <a:r>
                        <a:rPr lang="en-US" dirty="0"/>
                        <a:t>3300</a:t>
                      </a:r>
                    </a:p>
                    <a:p>
                      <a:r>
                        <a:rPr lang="en-US" dirty="0"/>
                        <a:t>MILCON</a:t>
                      </a:r>
                    </a:p>
                  </a:txBody>
                  <a:tcPr>
                    <a:solidFill>
                      <a:schemeClr val="accent5">
                        <a:lumMod val="60000"/>
                        <a:lumOff val="40000"/>
                      </a:schemeClr>
                    </a:solidFill>
                  </a:tcPr>
                </a:tc>
                <a:tc>
                  <a:txBody>
                    <a:bodyPr/>
                    <a:lstStyle/>
                    <a:p>
                      <a:r>
                        <a:rPr lang="en-US" b="1" dirty="0">
                          <a:solidFill>
                            <a:schemeClr val="bg1"/>
                          </a:solidFill>
                        </a:rPr>
                        <a:t>16</a:t>
                      </a:r>
                    </a:p>
                  </a:txBody>
                  <a:tcPr>
                    <a:solidFill>
                      <a:schemeClr val="tx2">
                        <a:lumMod val="40000"/>
                        <a:lumOff val="60000"/>
                      </a:schemeClr>
                    </a:solidFill>
                  </a:tcPr>
                </a:tc>
                <a:tc>
                  <a:txBody>
                    <a:bodyPr/>
                    <a:lstStyle/>
                    <a:p>
                      <a:r>
                        <a:rPr lang="en-US" b="1" dirty="0">
                          <a:solidFill>
                            <a:schemeClr val="bg1"/>
                          </a:solidFill>
                        </a:rPr>
                        <a:t>17</a:t>
                      </a:r>
                    </a:p>
                  </a:txBody>
                  <a:tcPr>
                    <a:solidFill>
                      <a:schemeClr val="tx2">
                        <a:lumMod val="40000"/>
                        <a:lumOff val="60000"/>
                      </a:schemeClr>
                    </a:solidFill>
                  </a:tcPr>
                </a:tc>
                <a:tc>
                  <a:txBody>
                    <a:bodyPr/>
                    <a:lstStyle/>
                    <a:p>
                      <a:r>
                        <a:rPr lang="en-US" b="1" dirty="0">
                          <a:solidFill>
                            <a:schemeClr val="bg1"/>
                          </a:solidFill>
                        </a:rPr>
                        <a:t>18</a:t>
                      </a:r>
                    </a:p>
                  </a:txBody>
                  <a:tcPr>
                    <a:solidFill>
                      <a:schemeClr val="tx2">
                        <a:lumMod val="40000"/>
                        <a:lumOff val="60000"/>
                      </a:schemeClr>
                    </a:solidFill>
                  </a:tcPr>
                </a:tc>
                <a:tc>
                  <a:txBody>
                    <a:bodyPr/>
                    <a:lstStyle/>
                    <a:p>
                      <a:r>
                        <a:rPr lang="en-US" b="1" dirty="0">
                          <a:solidFill>
                            <a:schemeClr val="bg1"/>
                          </a:solidFill>
                        </a:rPr>
                        <a:t>19</a:t>
                      </a:r>
                    </a:p>
                  </a:txBody>
                  <a:tcPr>
                    <a:solidFill>
                      <a:schemeClr val="tx2">
                        <a:lumMod val="40000"/>
                        <a:lumOff val="60000"/>
                      </a:schemeClr>
                    </a:solidFill>
                  </a:tcPr>
                </a:tc>
                <a:tc>
                  <a:txBody>
                    <a:bodyPr/>
                    <a:lstStyle/>
                    <a:p>
                      <a:r>
                        <a:rPr lang="en-US" b="1" dirty="0">
                          <a:solidFill>
                            <a:schemeClr val="bg1"/>
                          </a:solidFill>
                        </a:rPr>
                        <a:t>20</a:t>
                      </a:r>
                    </a:p>
                  </a:txBody>
                  <a:tcPr>
                    <a:solidFill>
                      <a:schemeClr val="tx2">
                        <a:lumMod val="40000"/>
                        <a:lumOff val="60000"/>
                      </a:schemeClr>
                    </a:solidFill>
                  </a:tcPr>
                </a:tc>
                <a:tc>
                  <a:txBody>
                    <a:bodyPr/>
                    <a:lstStyle/>
                    <a:p>
                      <a:r>
                        <a:rPr lang="en-US" b="1" dirty="0">
                          <a:solidFill>
                            <a:schemeClr val="tx1"/>
                          </a:solidFill>
                        </a:rPr>
                        <a:t>21</a:t>
                      </a:r>
                    </a:p>
                  </a:txBody>
                  <a:tcPr>
                    <a:solidFill>
                      <a:schemeClr val="accent6">
                        <a:lumMod val="60000"/>
                        <a:lumOff val="40000"/>
                      </a:schemeClr>
                    </a:solidFill>
                  </a:tcPr>
                </a:tc>
                <a:tc>
                  <a:txBody>
                    <a:bodyPr/>
                    <a:lstStyle/>
                    <a:p>
                      <a:r>
                        <a:rPr lang="en-US" b="1" dirty="0">
                          <a:solidFill>
                            <a:schemeClr val="tx1"/>
                          </a:solidFill>
                        </a:rPr>
                        <a:t>22</a:t>
                      </a:r>
                    </a:p>
                  </a:txBody>
                  <a:tcPr>
                    <a:solidFill>
                      <a:schemeClr val="accent6">
                        <a:lumMod val="60000"/>
                        <a:lumOff val="40000"/>
                      </a:schemeClr>
                    </a:solidFill>
                  </a:tcPr>
                </a:tc>
                <a:tc>
                  <a:txBody>
                    <a:bodyPr/>
                    <a:lstStyle/>
                    <a:p>
                      <a:r>
                        <a:rPr lang="en-US" b="1" dirty="0">
                          <a:solidFill>
                            <a:schemeClr val="tx1"/>
                          </a:solidFill>
                        </a:rPr>
                        <a:t>23</a:t>
                      </a:r>
                    </a:p>
                  </a:txBody>
                  <a:tcPr>
                    <a:solidFill>
                      <a:schemeClr val="accent6">
                        <a:lumMod val="60000"/>
                        <a:lumOff val="40000"/>
                      </a:schemeClr>
                    </a:solidFill>
                  </a:tcPr>
                </a:tc>
                <a:tc>
                  <a:txBody>
                    <a:bodyPr/>
                    <a:lstStyle/>
                    <a:p>
                      <a:r>
                        <a:rPr lang="en-US" b="1" dirty="0">
                          <a:solidFill>
                            <a:schemeClr val="tx1"/>
                          </a:solidFill>
                        </a:rPr>
                        <a:t>25</a:t>
                      </a:r>
                    </a:p>
                  </a:txBody>
                  <a:tcPr>
                    <a:solidFill>
                      <a:schemeClr val="accent6">
                        <a:lumMod val="60000"/>
                        <a:lumOff val="40000"/>
                      </a:schemeClr>
                    </a:solidFill>
                  </a:tcPr>
                </a:tc>
                <a:extLst>
                  <a:ext uri="{0D108BD9-81ED-4DB2-BD59-A6C34878D82A}">
                    <a16:rowId xmlns:a16="http://schemas.microsoft.com/office/drawing/2014/main" val="10003"/>
                  </a:ext>
                </a:extLst>
              </a:tr>
            </a:tbl>
          </a:graphicData>
        </a:graphic>
      </p:graphicFrame>
      <p:sp>
        <p:nvSpPr>
          <p:cNvPr id="6" name="Down Arrow 5"/>
          <p:cNvSpPr/>
          <p:nvPr/>
        </p:nvSpPr>
        <p:spPr>
          <a:xfrm>
            <a:off x="3962400" y="1828800"/>
            <a:ext cx="1524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own Arrow 6"/>
          <p:cNvSpPr/>
          <p:nvPr/>
        </p:nvSpPr>
        <p:spPr>
          <a:xfrm>
            <a:off x="7620000" y="1752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677080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ea typeface="Adobe Fan Heiti Std B" pitchFamily="34" charset="-128"/>
                <a:cs typeface="Arial" panose="020B0604020202020204" pitchFamily="34" charset="0"/>
              </a:rPr>
              <a:t>Anti-Deficiency Act</a:t>
            </a:r>
            <a:endParaRPr lang="en-US" dirty="0"/>
          </a:p>
        </p:txBody>
      </p:sp>
      <p:sp>
        <p:nvSpPr>
          <p:cNvPr id="3" name="Text Placeholder 2"/>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r>
              <a:rPr lang="en-US"/>
              <a:t>01/28/2016</a:t>
            </a:r>
            <a:endParaRPr lang="en-US" dirty="0"/>
          </a:p>
        </p:txBody>
      </p:sp>
      <p:sp>
        <p:nvSpPr>
          <p:cNvPr id="5" name="Slide Number Placeholder 4"/>
          <p:cNvSpPr>
            <a:spLocks noGrp="1"/>
          </p:cNvSpPr>
          <p:nvPr>
            <p:ph type="sldNum" sz="quarter" idx="12"/>
          </p:nvPr>
        </p:nvSpPr>
        <p:spPr/>
        <p:txBody>
          <a:bodyPr/>
          <a:lstStyle/>
          <a:p>
            <a:fld id="{A01710A2-8C9B-4EDE-AA47-F871BD5A020B}" type="slidenum">
              <a:rPr lang="en-US" smtClean="0"/>
              <a:t>22</a:t>
            </a:fld>
            <a:endParaRPr lang="en-US" dirty="0"/>
          </a:p>
        </p:txBody>
      </p:sp>
    </p:spTree>
    <p:extLst>
      <p:ext uri="{BB962C8B-B14F-4D97-AF65-F5344CB8AC3E}">
        <p14:creationId xmlns:p14="http://schemas.microsoft.com/office/powerpoint/2010/main" val="2019343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Arial" panose="020B0604020202020204" pitchFamily="34" charset="0"/>
                <a:cs typeface="Arial" panose="020B0604020202020204" pitchFamily="34" charset="0"/>
              </a:rPr>
              <a:t>Anti-Deficiency Act</a:t>
            </a:r>
          </a:p>
        </p:txBody>
      </p:sp>
      <p:sp>
        <p:nvSpPr>
          <p:cNvPr id="7" name="Content Placeholder 6"/>
          <p:cNvSpPr>
            <a:spLocks noGrp="1"/>
          </p:cNvSpPr>
          <p:nvPr>
            <p:ph idx="1"/>
          </p:nvPr>
        </p:nvSpPr>
        <p:spPr>
          <a:xfrm>
            <a:off x="425885" y="1339958"/>
            <a:ext cx="11347015" cy="4835373"/>
          </a:xfrm>
        </p:spPr>
        <p:txBody>
          <a:bodyPr>
            <a:normAutofit/>
          </a:bodyPr>
          <a:lstStyle/>
          <a:p>
            <a:endParaRPr lang="en-US" sz="2400" dirty="0">
              <a:latin typeface="Arial" panose="020B0604020202020204" pitchFamily="34" charset="0"/>
              <a:cs typeface="Arial" panose="020B0604020202020204" pitchFamily="34" charset="0"/>
            </a:endParaRPr>
          </a:p>
          <a:p>
            <a:pPr marL="342900" lvl="0" indent="-342900" fontAlgn="base">
              <a:lnSpc>
                <a:spcPct val="100000"/>
              </a:lnSpc>
              <a:spcBef>
                <a:spcPct val="20000"/>
              </a:spcBef>
              <a:spcAft>
                <a:spcPct val="0"/>
              </a:spcAft>
              <a:buFontTx/>
              <a:buChar char="•"/>
            </a:pPr>
            <a:r>
              <a:rPr lang="en-US" kern="0" dirty="0">
                <a:solidFill>
                  <a:srgbClr val="000000"/>
                </a:solidFill>
                <a:latin typeface="Arial"/>
              </a:rPr>
              <a:t>Codified in multiple sections of the U.S.C – ADA Prohibits federal employees from:</a:t>
            </a:r>
          </a:p>
          <a:p>
            <a:pPr marL="742950" lvl="1" indent="-285750" fontAlgn="base">
              <a:lnSpc>
                <a:spcPct val="100000"/>
              </a:lnSpc>
              <a:spcBef>
                <a:spcPct val="20000"/>
              </a:spcBef>
              <a:spcAft>
                <a:spcPct val="0"/>
              </a:spcAft>
              <a:buFontTx/>
              <a:buChar char="–"/>
            </a:pPr>
            <a:r>
              <a:rPr lang="en-US" sz="2800" dirty="0">
                <a:latin typeface="Arial" panose="020B0604020202020204" pitchFamily="34" charset="0"/>
                <a:cs typeface="Arial" panose="020B0604020202020204" pitchFamily="34" charset="0"/>
              </a:rPr>
              <a:t>Making or authorizing an expenditure from, or creating or authorizing an obligation under, any appropriation or fund in excess of the amount available in the appropriation or fund unless authorized by law. 31 U.S.C. § 1341(a)(1)(A). </a:t>
            </a:r>
          </a:p>
          <a:p>
            <a:pPr marL="742950" lvl="1" indent="-285750" fontAlgn="base">
              <a:lnSpc>
                <a:spcPct val="100000"/>
              </a:lnSpc>
              <a:spcBef>
                <a:spcPct val="20000"/>
              </a:spcBef>
              <a:spcAft>
                <a:spcPct val="0"/>
              </a:spcAft>
              <a:buFontTx/>
              <a:buChar char="–"/>
            </a:pPr>
            <a:r>
              <a:rPr lang="en-US" sz="2800" dirty="0">
                <a:latin typeface="Arial" panose="020B0604020202020204" pitchFamily="34" charset="0"/>
                <a:cs typeface="Arial" panose="020B0604020202020204" pitchFamily="34" charset="0"/>
              </a:rPr>
              <a:t>Involving the government in any obligation to pay money before funds have been appropriated for that purpose, unless otherwise allowed by law. 31 U.S.C. § 1341(a)(1)(B). </a:t>
            </a:r>
          </a:p>
        </p:txBody>
      </p:sp>
      <p:sp>
        <p:nvSpPr>
          <p:cNvPr id="5" name="Slide Number Placeholder 4"/>
          <p:cNvSpPr>
            <a:spLocks noGrp="1"/>
          </p:cNvSpPr>
          <p:nvPr>
            <p:ph type="sldNum" sz="quarter" idx="12"/>
          </p:nvPr>
        </p:nvSpPr>
        <p:spPr/>
        <p:txBody>
          <a:bodyPr/>
          <a:lstStyle/>
          <a:p>
            <a:fld id="{A01710A2-8C9B-4EDE-AA47-F871BD5A020B}" type="slidenum">
              <a:rPr lang="en-US" smtClean="0"/>
              <a:t>23</a:t>
            </a:fld>
            <a:endParaRPr lang="en-US" dirty="0"/>
          </a:p>
        </p:txBody>
      </p:sp>
    </p:spTree>
    <p:extLst>
      <p:ext uri="{BB962C8B-B14F-4D97-AF65-F5344CB8AC3E}">
        <p14:creationId xmlns:p14="http://schemas.microsoft.com/office/powerpoint/2010/main" val="3725581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Arial" panose="020B0604020202020204" pitchFamily="34" charset="0"/>
                <a:cs typeface="Arial" panose="020B0604020202020204" pitchFamily="34" charset="0"/>
              </a:rPr>
              <a:t>Anti-Deficiency Act (cont’d)</a:t>
            </a:r>
          </a:p>
        </p:txBody>
      </p:sp>
      <p:sp>
        <p:nvSpPr>
          <p:cNvPr id="7" name="Content Placeholder 6"/>
          <p:cNvSpPr>
            <a:spLocks noGrp="1"/>
          </p:cNvSpPr>
          <p:nvPr>
            <p:ph idx="1"/>
          </p:nvPr>
        </p:nvSpPr>
        <p:spPr>
          <a:xfrm>
            <a:off x="425885" y="1339958"/>
            <a:ext cx="11347015" cy="4835373"/>
          </a:xfrm>
        </p:spPr>
        <p:txBody>
          <a:bodyPr>
            <a:normAutofit/>
          </a:bodyPr>
          <a:lstStyle/>
          <a:p>
            <a:endParaRPr lang="en-US" sz="2400" dirty="0">
              <a:latin typeface="Arial" panose="020B0604020202020204" pitchFamily="34" charset="0"/>
              <a:cs typeface="Arial" panose="020B0604020202020204" pitchFamily="34" charset="0"/>
            </a:endParaRPr>
          </a:p>
          <a:p>
            <a:pPr marL="742950" lvl="1" indent="-285750" fontAlgn="base">
              <a:lnSpc>
                <a:spcPct val="100000"/>
              </a:lnSpc>
              <a:spcBef>
                <a:spcPct val="20000"/>
              </a:spcBef>
              <a:spcAft>
                <a:spcPct val="0"/>
              </a:spcAft>
              <a:buFontTx/>
              <a:buChar char="–"/>
            </a:pPr>
            <a:r>
              <a:rPr lang="en-US" sz="2800" dirty="0">
                <a:latin typeface="Arial" panose="020B0604020202020204" pitchFamily="34" charset="0"/>
                <a:cs typeface="Arial" panose="020B0604020202020204" pitchFamily="34" charset="0"/>
              </a:rPr>
              <a:t>Accepting voluntary services for the United States, or employing personal services not authorized by law, except in cases of emergency involving the safety of human life or the protection of property. 31 U.S.C. § 1342. </a:t>
            </a:r>
          </a:p>
          <a:p>
            <a:pPr marL="742950" lvl="1" indent="-285750" fontAlgn="base">
              <a:lnSpc>
                <a:spcPct val="100000"/>
              </a:lnSpc>
              <a:spcBef>
                <a:spcPct val="20000"/>
              </a:spcBef>
              <a:spcAft>
                <a:spcPct val="0"/>
              </a:spcAft>
              <a:buFontTx/>
              <a:buChar char="–"/>
            </a:pPr>
            <a:r>
              <a:rPr lang="en-US" sz="2800" dirty="0">
                <a:latin typeface="Arial" panose="020B0604020202020204" pitchFamily="34" charset="0"/>
                <a:cs typeface="Arial" panose="020B0604020202020204" pitchFamily="34" charset="0"/>
              </a:rPr>
              <a:t>making obligations or expenditures in excess of an apportionment or reapportionment, or in excess of the amount permitted by agency regulations. 31 U.S.C. § 1517(a). </a:t>
            </a:r>
          </a:p>
        </p:txBody>
      </p:sp>
      <p:sp>
        <p:nvSpPr>
          <p:cNvPr id="5" name="Slide Number Placeholder 4"/>
          <p:cNvSpPr>
            <a:spLocks noGrp="1"/>
          </p:cNvSpPr>
          <p:nvPr>
            <p:ph type="sldNum" sz="quarter" idx="12"/>
          </p:nvPr>
        </p:nvSpPr>
        <p:spPr/>
        <p:txBody>
          <a:bodyPr/>
          <a:lstStyle/>
          <a:p>
            <a:fld id="{A01710A2-8C9B-4EDE-AA47-F871BD5A020B}" type="slidenum">
              <a:rPr lang="en-US" smtClean="0"/>
              <a:t>24</a:t>
            </a:fld>
            <a:endParaRPr lang="en-US" dirty="0"/>
          </a:p>
        </p:txBody>
      </p:sp>
    </p:spTree>
    <p:extLst>
      <p:ext uri="{BB962C8B-B14F-4D97-AF65-F5344CB8AC3E}">
        <p14:creationId xmlns:p14="http://schemas.microsoft.com/office/powerpoint/2010/main" val="168739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Arial" panose="020B0604020202020204" pitchFamily="34" charset="0"/>
                <a:cs typeface="Arial" panose="020B0604020202020204" pitchFamily="34" charset="0"/>
              </a:rPr>
              <a:t>Anti-Deficiency Act (cont’d)</a:t>
            </a:r>
          </a:p>
        </p:txBody>
      </p:sp>
      <p:sp>
        <p:nvSpPr>
          <p:cNvPr id="7" name="Content Placeholder 6"/>
          <p:cNvSpPr>
            <a:spLocks noGrp="1"/>
          </p:cNvSpPr>
          <p:nvPr>
            <p:ph idx="1"/>
          </p:nvPr>
        </p:nvSpPr>
        <p:spPr>
          <a:xfrm>
            <a:off x="425885" y="1339958"/>
            <a:ext cx="11347015" cy="4835373"/>
          </a:xfrm>
        </p:spPr>
        <p:txBody>
          <a:bodyPr>
            <a:normAutofit/>
          </a:bodyPr>
          <a:lstStyle/>
          <a:p>
            <a:endParaRPr lang="en-US" sz="2400" dirty="0">
              <a:latin typeface="Arial" panose="020B0604020202020204" pitchFamily="34" charset="0"/>
              <a:cs typeface="Arial" panose="020B0604020202020204" pitchFamily="34" charset="0"/>
            </a:endParaRPr>
          </a:p>
          <a:p>
            <a:pPr fontAlgn="base">
              <a:lnSpc>
                <a:spcPct val="100000"/>
              </a:lnSpc>
              <a:spcBef>
                <a:spcPct val="20000"/>
              </a:spcBef>
              <a:spcAft>
                <a:spcPct val="0"/>
              </a:spcAft>
            </a:pPr>
            <a:r>
              <a:rPr lang="en-US" sz="3200" dirty="0">
                <a:latin typeface="Arial" panose="020B0604020202020204" pitchFamily="34" charset="0"/>
                <a:cs typeface="Arial" panose="020B0604020202020204" pitchFamily="34" charset="0"/>
              </a:rPr>
              <a:t>Federal employees who violate the ADA are subject to administrative and penal sanctions. Employees may be subject to appropriate administrative discipline including, suspension from duty without pay or removal from office. In addition, employees may also be subject to fines, imprisonment, or both. </a:t>
            </a:r>
          </a:p>
        </p:txBody>
      </p:sp>
      <p:sp>
        <p:nvSpPr>
          <p:cNvPr id="5" name="Slide Number Placeholder 4"/>
          <p:cNvSpPr>
            <a:spLocks noGrp="1"/>
          </p:cNvSpPr>
          <p:nvPr>
            <p:ph type="sldNum" sz="quarter" idx="12"/>
          </p:nvPr>
        </p:nvSpPr>
        <p:spPr/>
        <p:txBody>
          <a:bodyPr/>
          <a:lstStyle/>
          <a:p>
            <a:fld id="{A01710A2-8C9B-4EDE-AA47-F871BD5A020B}" type="slidenum">
              <a:rPr lang="en-US" smtClean="0"/>
              <a:t>25</a:t>
            </a:fld>
            <a:endParaRPr lang="en-US" dirty="0"/>
          </a:p>
        </p:txBody>
      </p:sp>
    </p:spTree>
    <p:extLst>
      <p:ext uri="{BB962C8B-B14F-4D97-AF65-F5344CB8AC3E}">
        <p14:creationId xmlns:p14="http://schemas.microsoft.com/office/powerpoint/2010/main" val="335558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ea typeface="Adobe Fan Heiti Std B" pitchFamily="34" charset="-128"/>
                <a:cs typeface="Arial" panose="020B0604020202020204" pitchFamily="34" charset="0"/>
              </a:rPr>
              <a:t>Understanding a Fund Cite</a:t>
            </a:r>
            <a:endParaRPr lang="en-US" dirty="0"/>
          </a:p>
        </p:txBody>
      </p:sp>
      <p:sp>
        <p:nvSpPr>
          <p:cNvPr id="3" name="Text Placeholder 2"/>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r>
              <a:rPr lang="en-US"/>
              <a:t>01/28/2016</a:t>
            </a:r>
            <a:endParaRPr lang="en-US" dirty="0"/>
          </a:p>
        </p:txBody>
      </p:sp>
      <p:sp>
        <p:nvSpPr>
          <p:cNvPr id="5" name="Slide Number Placeholder 4"/>
          <p:cNvSpPr>
            <a:spLocks noGrp="1"/>
          </p:cNvSpPr>
          <p:nvPr>
            <p:ph type="sldNum" sz="quarter" idx="12"/>
          </p:nvPr>
        </p:nvSpPr>
        <p:spPr/>
        <p:txBody>
          <a:bodyPr/>
          <a:lstStyle/>
          <a:p>
            <a:fld id="{A01710A2-8C9B-4EDE-AA47-F871BD5A020B}" type="slidenum">
              <a:rPr lang="en-US" smtClean="0"/>
              <a:t>26</a:t>
            </a:fld>
            <a:endParaRPr lang="en-US" dirty="0"/>
          </a:p>
        </p:txBody>
      </p:sp>
    </p:spTree>
    <p:extLst>
      <p:ext uri="{BB962C8B-B14F-4D97-AF65-F5344CB8AC3E}">
        <p14:creationId xmlns:p14="http://schemas.microsoft.com/office/powerpoint/2010/main" val="854414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3567" y="76200"/>
            <a:ext cx="11032851" cy="914400"/>
          </a:xfrm>
        </p:spPr>
        <p:txBody>
          <a:bodyPr/>
          <a:lstStyle/>
          <a:p>
            <a:pPr algn="l"/>
            <a:r>
              <a:rPr lang="en-US" dirty="0"/>
              <a:t>Understanding a Fund Cite</a:t>
            </a:r>
          </a:p>
        </p:txBody>
      </p:sp>
      <p:sp>
        <p:nvSpPr>
          <p:cNvPr id="3" name="Content Placeholder 2"/>
          <p:cNvSpPr>
            <a:spLocks noGrp="1"/>
          </p:cNvSpPr>
          <p:nvPr>
            <p:ph idx="1"/>
          </p:nvPr>
        </p:nvSpPr>
        <p:spPr>
          <a:xfrm>
            <a:off x="1876864" y="3530992"/>
            <a:ext cx="8534400" cy="3066756"/>
          </a:xfrm>
        </p:spPr>
        <p:txBody>
          <a:bodyPr/>
          <a:lstStyle/>
          <a:p>
            <a:r>
              <a:rPr lang="en-US" dirty="0"/>
              <a:t>First two digits = agency code.  AF is 57 </a:t>
            </a:r>
          </a:p>
          <a:p>
            <a:r>
              <a:rPr lang="en-US" dirty="0"/>
              <a:t>Third digit = fiscal year of appropriation (remember decades -- “6" could mean year (FY) 2006, 1996, or 1986) </a:t>
            </a:r>
          </a:p>
          <a:p>
            <a:r>
              <a:rPr lang="en-US" dirty="0"/>
              <a:t>Next four digits = type of appropriation </a:t>
            </a:r>
          </a:p>
          <a:p>
            <a:r>
              <a:rPr lang="en-US" dirty="0"/>
              <a:t>Rest of fund cite generally not relevant</a:t>
            </a:r>
          </a:p>
          <a:p>
            <a:endParaRPr lang="en-US" dirty="0"/>
          </a:p>
        </p:txBody>
      </p:sp>
      <p:sp>
        <p:nvSpPr>
          <p:cNvPr id="4" name="Slide Number Placeholder 3"/>
          <p:cNvSpPr>
            <a:spLocks noGrp="1"/>
          </p:cNvSpPr>
          <p:nvPr>
            <p:ph type="sldNum" sz="quarter" idx="10"/>
          </p:nvPr>
        </p:nvSpPr>
        <p:spPr/>
        <p:txBody>
          <a:bodyPr/>
          <a:lstStyle/>
          <a:p>
            <a:pPr>
              <a:spcBef>
                <a:spcPts val="0"/>
              </a:spcBef>
              <a:defRPr/>
            </a:pPr>
            <a:fld id="{6A13DEC8-BC33-43AC-9A93-04681BCE012B}" type="slidenum">
              <a:rPr lang="en-US" sz="1800" kern="0">
                <a:solidFill>
                  <a:sysClr val="windowText" lastClr="000000"/>
                </a:solidFill>
              </a:rPr>
              <a:pPr>
                <a:spcBef>
                  <a:spcPts val="0"/>
                </a:spcBef>
                <a:defRPr/>
              </a:pPr>
              <a:t>27</a:t>
            </a:fld>
            <a:endParaRPr lang="en-US" sz="1800" kern="0" dirty="0">
              <a:solidFill>
                <a:sysClr val="windowText" lastClr="000000"/>
              </a:solidFill>
            </a:endParaRPr>
          </a:p>
        </p:txBody>
      </p:sp>
      <p:pic>
        <p:nvPicPr>
          <p:cNvPr id="5" name="Picture 4" descr="fundcite.gif"/>
          <p:cNvPicPr>
            <a:picLocks noChangeAspect="1"/>
          </p:cNvPicPr>
          <p:nvPr/>
        </p:nvPicPr>
        <p:blipFill>
          <a:blip r:embed="rId2" cstate="print"/>
          <a:srcRect b="36113"/>
          <a:stretch>
            <a:fillRect/>
          </a:stretch>
        </p:blipFill>
        <p:spPr>
          <a:xfrm>
            <a:off x="2817056" y="1136040"/>
            <a:ext cx="6654019" cy="2394952"/>
          </a:xfrm>
          <a:prstGeom prst="rect">
            <a:avLst/>
          </a:prstGeom>
        </p:spPr>
      </p:pic>
    </p:spTree>
    <p:extLst>
      <p:ext uri="{BB962C8B-B14F-4D97-AF65-F5344CB8AC3E}">
        <p14:creationId xmlns:p14="http://schemas.microsoft.com/office/powerpoint/2010/main" val="6495054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ea typeface="Adobe Fan Heiti Std B" pitchFamily="34" charset="-128"/>
                <a:cs typeface="Arial" panose="020B0604020202020204" pitchFamily="34" charset="0"/>
              </a:rPr>
              <a:t>Foreign Military Sales</a:t>
            </a:r>
            <a:endParaRPr lang="en-US" dirty="0"/>
          </a:p>
        </p:txBody>
      </p:sp>
      <p:sp>
        <p:nvSpPr>
          <p:cNvPr id="3" name="Text Placeholder 2"/>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r>
              <a:rPr lang="en-US"/>
              <a:t>01/28/2016</a:t>
            </a:r>
            <a:endParaRPr lang="en-US" dirty="0"/>
          </a:p>
        </p:txBody>
      </p:sp>
      <p:sp>
        <p:nvSpPr>
          <p:cNvPr id="5" name="Slide Number Placeholder 4"/>
          <p:cNvSpPr>
            <a:spLocks noGrp="1"/>
          </p:cNvSpPr>
          <p:nvPr>
            <p:ph type="sldNum" sz="quarter" idx="12"/>
          </p:nvPr>
        </p:nvSpPr>
        <p:spPr/>
        <p:txBody>
          <a:bodyPr/>
          <a:lstStyle/>
          <a:p>
            <a:fld id="{A01710A2-8C9B-4EDE-AA47-F871BD5A020B}" type="slidenum">
              <a:rPr lang="en-US" smtClean="0"/>
              <a:t>28</a:t>
            </a:fld>
            <a:endParaRPr lang="en-US" dirty="0"/>
          </a:p>
        </p:txBody>
      </p:sp>
    </p:spTree>
    <p:extLst>
      <p:ext uri="{BB962C8B-B14F-4D97-AF65-F5344CB8AC3E}">
        <p14:creationId xmlns:p14="http://schemas.microsoft.com/office/powerpoint/2010/main" val="39822409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b="1" kern="0" dirty="0">
                <a:solidFill>
                  <a:srgbClr val="000000"/>
                </a:solidFill>
                <a:latin typeface="Arial"/>
              </a:rPr>
              <a:t>Foreign Military Sales Funds</a:t>
            </a:r>
            <a:endParaRPr lang="en-US" dirty="0">
              <a:latin typeface="Arial" panose="020B0604020202020204" pitchFamily="34" charset="0"/>
              <a:cs typeface="Arial" panose="020B0604020202020204" pitchFamily="34" charset="0"/>
            </a:endParaRPr>
          </a:p>
        </p:txBody>
      </p:sp>
      <p:sp>
        <p:nvSpPr>
          <p:cNvPr id="7" name="Content Placeholder 6"/>
          <p:cNvSpPr>
            <a:spLocks noGrp="1"/>
          </p:cNvSpPr>
          <p:nvPr>
            <p:ph idx="1"/>
          </p:nvPr>
        </p:nvSpPr>
        <p:spPr>
          <a:xfrm>
            <a:off x="425885" y="1339958"/>
            <a:ext cx="11347015" cy="4835373"/>
          </a:xfrm>
        </p:spPr>
        <p:txBody>
          <a:bodyPr>
            <a:normAutofit/>
          </a:bodyPr>
          <a:lstStyle/>
          <a:p>
            <a:pPr marL="0" indent="0">
              <a:buNone/>
            </a:pP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pPr lvl="1" fontAlgn="base">
              <a:lnSpc>
                <a:spcPct val="100000"/>
              </a:lnSpc>
              <a:spcBef>
                <a:spcPct val="20000"/>
              </a:spcBef>
              <a:spcAft>
                <a:spcPct val="0"/>
              </a:spcAft>
            </a:pPr>
            <a:r>
              <a:rPr lang="en-US" kern="0" dirty="0">
                <a:solidFill>
                  <a:srgbClr val="000000"/>
                </a:solidFill>
                <a:latin typeface="Arial"/>
              </a:rPr>
              <a:t>Most FMS funding is no year/no color money</a:t>
            </a:r>
          </a:p>
          <a:p>
            <a:pPr lvl="1" fontAlgn="base">
              <a:lnSpc>
                <a:spcPct val="100000"/>
              </a:lnSpc>
              <a:spcBef>
                <a:spcPct val="20000"/>
              </a:spcBef>
              <a:spcAft>
                <a:spcPct val="0"/>
              </a:spcAft>
            </a:pPr>
            <a:r>
              <a:rPr lang="en-US" sz="2600" kern="0" dirty="0">
                <a:solidFill>
                  <a:srgbClr val="000000"/>
                </a:solidFill>
                <a:latin typeface="Arial"/>
                <a:cs typeface="Arial" panose="020B0604020202020204" pitchFamily="34" charset="0"/>
              </a:rPr>
              <a:t>It can be used for any length of time and for any purpose.</a:t>
            </a:r>
          </a:p>
          <a:p>
            <a:pPr lvl="1" fontAlgn="base">
              <a:lnSpc>
                <a:spcPct val="100000"/>
              </a:lnSpc>
              <a:spcBef>
                <a:spcPct val="20000"/>
              </a:spcBef>
              <a:spcAft>
                <a:spcPct val="0"/>
              </a:spcAft>
            </a:pPr>
            <a:r>
              <a:rPr lang="en-US" sz="2600" kern="0" dirty="0">
                <a:solidFill>
                  <a:srgbClr val="000000"/>
                </a:solidFill>
                <a:latin typeface="Arial"/>
                <a:cs typeface="Arial" panose="020B0604020202020204" pitchFamily="34" charset="0"/>
              </a:rPr>
              <a:t>Amount would still be bound by the availability of funds on the underlying agreement between the country and the US</a:t>
            </a:r>
          </a:p>
          <a:p>
            <a:pPr lvl="1" fontAlgn="base">
              <a:lnSpc>
                <a:spcPct val="100000"/>
              </a:lnSpc>
              <a:spcBef>
                <a:spcPct val="20000"/>
              </a:spcBef>
              <a:spcAft>
                <a:spcPct val="0"/>
              </a:spcAft>
            </a:pPr>
            <a:r>
              <a:rPr lang="en-US" sz="2600" kern="0" dirty="0">
                <a:solidFill>
                  <a:srgbClr val="000000"/>
                </a:solidFill>
                <a:latin typeface="Arial"/>
                <a:cs typeface="Arial" panose="020B0604020202020204" pitchFamily="34" charset="0"/>
              </a:rPr>
              <a:t>FMS also has O&amp;M funding which carries the same one-year availability as any other O&amp;M funding.  FMS O&amp;M funds are used for things like computer support, facilities management, etc.</a:t>
            </a:r>
            <a:endParaRPr lang="en-US" sz="26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A01710A2-8C9B-4EDE-AA47-F871BD5A020B}" type="slidenum">
              <a:rPr lang="en-US" smtClean="0"/>
              <a:t>29</a:t>
            </a:fld>
            <a:endParaRPr lang="en-US" dirty="0"/>
          </a:p>
        </p:txBody>
      </p:sp>
    </p:spTree>
    <p:extLst>
      <p:ext uri="{BB962C8B-B14F-4D97-AF65-F5344CB8AC3E}">
        <p14:creationId xmlns:p14="http://schemas.microsoft.com/office/powerpoint/2010/main" val="1124800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ea typeface="Adobe Fan Heiti Std B" pitchFamily="34" charset="-128"/>
                <a:cs typeface="Arial" panose="020B0604020202020204" pitchFamily="34" charset="0"/>
              </a:rPr>
              <a:t>Shelley Hall</a:t>
            </a:r>
          </a:p>
        </p:txBody>
      </p:sp>
      <p:sp>
        <p:nvSpPr>
          <p:cNvPr id="3" name="Content Placeholder 2"/>
          <p:cNvSpPr>
            <a:spLocks noGrp="1"/>
          </p:cNvSpPr>
          <p:nvPr>
            <p:ph idx="1"/>
          </p:nvPr>
        </p:nvSpPr>
        <p:spPr>
          <a:xfrm>
            <a:off x="838200" y="1483113"/>
            <a:ext cx="10515600" cy="4422388"/>
          </a:xfrm>
          <a:noFill/>
        </p:spPr>
        <p:txBody>
          <a:bodyPr>
            <a:normAutofit/>
          </a:bodyPr>
          <a:lstStyle/>
          <a:p>
            <a:r>
              <a:rPr lang="en-US" dirty="0">
                <a:latin typeface="Arial" panose="020B0604020202020204" pitchFamily="34" charset="0"/>
                <a:ea typeface="Adobe Fan Heiti Std B" pitchFamily="34" charset="-128"/>
                <a:cs typeface="Arial" panose="020B0604020202020204" pitchFamily="34" charset="0"/>
              </a:rPr>
              <a:t>32 years in Department of Defense (retired Nov 2015)</a:t>
            </a:r>
          </a:p>
          <a:p>
            <a:pPr lvl="1"/>
            <a:r>
              <a:rPr lang="en-US" dirty="0">
                <a:latin typeface="Arial" panose="020B0604020202020204" pitchFamily="34" charset="0"/>
                <a:ea typeface="Adobe Fan Heiti Std B" pitchFamily="34" charset="-128"/>
                <a:cs typeface="Arial" panose="020B0604020202020204" pitchFamily="34" charset="0"/>
              </a:rPr>
              <a:t>USAF (AFMC and AFSPC)</a:t>
            </a:r>
          </a:p>
          <a:p>
            <a:pPr>
              <a:lnSpc>
                <a:spcPct val="100000"/>
              </a:lnSpc>
            </a:pPr>
            <a:r>
              <a:rPr lang="en-US" dirty="0">
                <a:latin typeface="Arial" panose="020B0604020202020204" pitchFamily="34" charset="0"/>
                <a:ea typeface="Adobe Fan Heiti Std B" pitchFamily="34" charset="-128"/>
                <a:cs typeface="Arial" panose="020B0604020202020204" pitchFamily="34" charset="0"/>
              </a:rPr>
              <a:t>Held unlimited Contracting Officer’s warrant for 23 years</a:t>
            </a:r>
          </a:p>
          <a:p>
            <a:pPr>
              <a:lnSpc>
                <a:spcPct val="100000"/>
              </a:lnSpc>
            </a:pPr>
            <a:r>
              <a:rPr lang="en-US" dirty="0">
                <a:latin typeface="Arial" panose="020B0604020202020204" pitchFamily="34" charset="0"/>
                <a:ea typeface="Adobe Fan Heiti Std B" pitchFamily="34" charset="-128"/>
                <a:cs typeface="Arial" panose="020B0604020202020204" pitchFamily="34" charset="0"/>
              </a:rPr>
              <a:t>Community Relations and Content Manager for Skyway</a:t>
            </a:r>
          </a:p>
          <a:p>
            <a:pPr>
              <a:lnSpc>
                <a:spcPct val="100000"/>
              </a:lnSpc>
            </a:pPr>
            <a:r>
              <a:rPr lang="en-US" dirty="0">
                <a:latin typeface="Arial" panose="020B0604020202020204" pitchFamily="34" charset="0"/>
                <a:ea typeface="Adobe Fan Heiti Std B" pitchFamily="34" charset="-128"/>
                <a:cs typeface="Arial" panose="020B0604020202020204" pitchFamily="34" charset="0"/>
              </a:rPr>
              <a:t>Expertise in services and supplies, Federal Supply Schedules, pre-and post-award, simplified acquisition to large dollar technically complex source selections, Foreign Military Sales, and commercial and non-commercial</a:t>
            </a:r>
          </a:p>
        </p:txBody>
      </p:sp>
      <p:sp>
        <p:nvSpPr>
          <p:cNvPr id="5" name="Slide Number Placeholder 4"/>
          <p:cNvSpPr>
            <a:spLocks noGrp="1"/>
          </p:cNvSpPr>
          <p:nvPr>
            <p:ph type="sldNum" sz="quarter" idx="12"/>
          </p:nvPr>
        </p:nvSpPr>
        <p:spPr/>
        <p:txBody>
          <a:bodyPr/>
          <a:lstStyle/>
          <a:p>
            <a:fld id="{A01710A2-8C9B-4EDE-AA47-F871BD5A020B}" type="slidenum">
              <a:rPr lang="en-US" smtClean="0">
                <a:latin typeface="Arial" panose="020B0604020202020204" pitchFamily="34" charset="0"/>
                <a:ea typeface="Adobe Fan Heiti Std B" pitchFamily="34" charset="-128"/>
                <a:cs typeface="Arial" panose="020B0604020202020204" pitchFamily="34" charset="0"/>
              </a:rPr>
              <a:t>3</a:t>
            </a:fld>
            <a:endParaRPr lang="en-US" dirty="0">
              <a:latin typeface="Arial" panose="020B0604020202020204" pitchFamily="34" charset="0"/>
              <a:ea typeface="Adobe Fan Heiti Std B" pitchFamily="34" charset="-128"/>
              <a:cs typeface="Arial" panose="020B0604020202020204" pitchFamily="34" charset="0"/>
            </a:endParaRPr>
          </a:p>
        </p:txBody>
      </p:sp>
      <p:sp>
        <p:nvSpPr>
          <p:cNvPr id="6" name="TextBox 5"/>
          <p:cNvSpPr txBox="1"/>
          <p:nvPr/>
        </p:nvSpPr>
        <p:spPr>
          <a:xfrm>
            <a:off x="4789360" y="5453827"/>
            <a:ext cx="2613279" cy="646331"/>
          </a:xfrm>
          <a:prstGeom prst="rect">
            <a:avLst/>
          </a:prstGeom>
          <a:noFill/>
        </p:spPr>
        <p:txBody>
          <a:bodyPr wrap="none" rtlCol="0">
            <a:spAutoFit/>
          </a:bodyPr>
          <a:lstStyle/>
          <a:p>
            <a:r>
              <a:rPr lang="en-US" sz="3600" dirty="0"/>
              <a:t>&lt;&lt; Record &gt;&gt;</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39499" y="365125"/>
            <a:ext cx="1744778" cy="2617168"/>
          </a:xfrm>
          <a:prstGeom prst="rect">
            <a:avLst/>
          </a:prstGeom>
        </p:spPr>
      </p:pic>
    </p:spTree>
    <p:extLst>
      <p:ext uri="{BB962C8B-B14F-4D97-AF65-F5344CB8AC3E}">
        <p14:creationId xmlns:p14="http://schemas.microsoft.com/office/powerpoint/2010/main" val="1052402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ea typeface="Adobe Fan Heiti Std B" pitchFamily="34" charset="-128"/>
                <a:cs typeface="Arial" panose="020B0604020202020204" pitchFamily="34" charset="0"/>
              </a:rPr>
              <a:t>GSA Fiscal Issues</a:t>
            </a:r>
            <a:endParaRPr lang="en-US" dirty="0"/>
          </a:p>
        </p:txBody>
      </p:sp>
      <p:sp>
        <p:nvSpPr>
          <p:cNvPr id="3" name="Text Placeholder 2"/>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r>
              <a:rPr lang="en-US"/>
              <a:t>01/28/2016</a:t>
            </a:r>
            <a:endParaRPr lang="en-US" dirty="0"/>
          </a:p>
        </p:txBody>
      </p:sp>
      <p:sp>
        <p:nvSpPr>
          <p:cNvPr id="5" name="Slide Number Placeholder 4"/>
          <p:cNvSpPr>
            <a:spLocks noGrp="1"/>
          </p:cNvSpPr>
          <p:nvPr>
            <p:ph type="sldNum" sz="quarter" idx="12"/>
          </p:nvPr>
        </p:nvSpPr>
        <p:spPr/>
        <p:txBody>
          <a:bodyPr/>
          <a:lstStyle/>
          <a:p>
            <a:fld id="{A01710A2-8C9B-4EDE-AA47-F871BD5A020B}" type="slidenum">
              <a:rPr lang="en-US" smtClean="0"/>
              <a:t>30</a:t>
            </a:fld>
            <a:endParaRPr lang="en-US" dirty="0"/>
          </a:p>
        </p:txBody>
      </p:sp>
    </p:spTree>
    <p:extLst>
      <p:ext uri="{BB962C8B-B14F-4D97-AF65-F5344CB8AC3E}">
        <p14:creationId xmlns:p14="http://schemas.microsoft.com/office/powerpoint/2010/main" val="3911455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b="1" kern="0" dirty="0">
                <a:solidFill>
                  <a:srgbClr val="000000"/>
                </a:solidFill>
                <a:latin typeface="Arial"/>
              </a:rPr>
              <a:t>GSA and no year/no color money</a:t>
            </a:r>
            <a:endParaRPr lang="en-US" dirty="0">
              <a:latin typeface="Arial" panose="020B0604020202020204" pitchFamily="34" charset="0"/>
              <a:cs typeface="Arial" panose="020B0604020202020204" pitchFamily="34" charset="0"/>
            </a:endParaRPr>
          </a:p>
        </p:txBody>
      </p:sp>
      <p:sp>
        <p:nvSpPr>
          <p:cNvPr id="7" name="Content Placeholder 6"/>
          <p:cNvSpPr>
            <a:spLocks noGrp="1"/>
          </p:cNvSpPr>
          <p:nvPr>
            <p:ph idx="1"/>
          </p:nvPr>
        </p:nvSpPr>
        <p:spPr>
          <a:xfrm>
            <a:off x="425885" y="1339958"/>
            <a:ext cx="11347015" cy="4835373"/>
          </a:xfrm>
        </p:spPr>
        <p:txBody>
          <a:bodyPr>
            <a:normAutofit/>
          </a:bodyPr>
          <a:lstStyle/>
          <a:p>
            <a:pPr marL="0" indent="0">
              <a:buNone/>
            </a:pP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pPr lvl="1" fontAlgn="base">
              <a:lnSpc>
                <a:spcPct val="100000"/>
              </a:lnSpc>
              <a:spcBef>
                <a:spcPct val="20000"/>
              </a:spcBef>
              <a:spcAft>
                <a:spcPct val="0"/>
              </a:spcAft>
            </a:pPr>
            <a:r>
              <a:rPr lang="en-US" kern="0" dirty="0">
                <a:solidFill>
                  <a:srgbClr val="000000"/>
                </a:solidFill>
                <a:latin typeface="Arial"/>
              </a:rPr>
              <a:t>There are two ways for government customers to get support from GSA – work directly with GSA or work through a contracting office  </a:t>
            </a:r>
          </a:p>
          <a:p>
            <a:pPr lvl="1" fontAlgn="base">
              <a:lnSpc>
                <a:spcPct val="100000"/>
              </a:lnSpc>
              <a:spcBef>
                <a:spcPct val="20000"/>
              </a:spcBef>
              <a:spcAft>
                <a:spcPct val="0"/>
              </a:spcAft>
            </a:pPr>
            <a:r>
              <a:rPr lang="en-US" sz="2600" kern="0" dirty="0">
                <a:solidFill>
                  <a:srgbClr val="000000"/>
                </a:solidFill>
                <a:latin typeface="Arial"/>
                <a:cs typeface="Arial" panose="020B0604020202020204" pitchFamily="34" charset="0"/>
              </a:rPr>
              <a:t>For a direct acquisition, as soon as the money is transferred to GSA, it becomes no year/no color money</a:t>
            </a:r>
          </a:p>
          <a:p>
            <a:pPr lvl="1" fontAlgn="base">
              <a:lnSpc>
                <a:spcPct val="100000"/>
              </a:lnSpc>
              <a:spcBef>
                <a:spcPct val="20000"/>
              </a:spcBef>
              <a:spcAft>
                <a:spcPct val="0"/>
              </a:spcAft>
            </a:pPr>
            <a:r>
              <a:rPr lang="en-US" sz="2600" kern="0" dirty="0">
                <a:solidFill>
                  <a:srgbClr val="000000"/>
                </a:solidFill>
                <a:latin typeface="Arial"/>
                <a:cs typeface="Arial" panose="020B0604020202020204" pitchFamily="34" charset="0"/>
              </a:rPr>
              <a:t>The cognizant contracting office for the agency has to approve this work going to GSA (versus being done in-house)</a:t>
            </a:r>
          </a:p>
          <a:p>
            <a:pPr lvl="1" fontAlgn="base">
              <a:lnSpc>
                <a:spcPct val="100000"/>
              </a:lnSpc>
              <a:spcBef>
                <a:spcPct val="20000"/>
              </a:spcBef>
              <a:spcAft>
                <a:spcPct val="0"/>
              </a:spcAft>
            </a:pPr>
            <a:r>
              <a:rPr lang="en-US" sz="2600" kern="0" dirty="0">
                <a:solidFill>
                  <a:srgbClr val="000000"/>
                </a:solidFill>
                <a:latin typeface="Arial"/>
                <a:cs typeface="Arial" panose="020B0604020202020204" pitchFamily="34" charset="0"/>
              </a:rPr>
              <a:t>Acquisitions using the contract office to establish a delivery order against a GSA schedule has to follow the same fiscal law as the agency</a:t>
            </a:r>
            <a:endParaRPr lang="en-US" sz="26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A01710A2-8C9B-4EDE-AA47-F871BD5A020B}" type="slidenum">
              <a:rPr lang="en-US" smtClean="0"/>
              <a:t>31</a:t>
            </a:fld>
            <a:endParaRPr lang="en-US" dirty="0"/>
          </a:p>
        </p:txBody>
      </p:sp>
    </p:spTree>
    <p:extLst>
      <p:ext uri="{BB962C8B-B14F-4D97-AF65-F5344CB8AC3E}">
        <p14:creationId xmlns:p14="http://schemas.microsoft.com/office/powerpoint/2010/main" val="3042755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charset="0"/>
                <a:ea typeface="Arial" charset="0"/>
                <a:cs typeface="Arial" charset="0"/>
              </a:rPr>
              <a:t>Final notes</a:t>
            </a:r>
          </a:p>
        </p:txBody>
      </p:sp>
      <p:sp>
        <p:nvSpPr>
          <p:cNvPr id="3" name="Content Placeholder 2"/>
          <p:cNvSpPr>
            <a:spLocks noGrp="1"/>
          </p:cNvSpPr>
          <p:nvPr>
            <p:ph idx="1"/>
          </p:nvPr>
        </p:nvSpPr>
        <p:spPr>
          <a:xfrm>
            <a:off x="427512" y="1690688"/>
            <a:ext cx="11656636" cy="4665661"/>
          </a:xfrm>
        </p:spPr>
        <p:txBody>
          <a:bodyPr>
            <a:normAutofit/>
          </a:bodyPr>
          <a:lstStyle/>
          <a:p>
            <a:pPr>
              <a:lnSpc>
                <a:spcPct val="100000"/>
              </a:lnSpc>
            </a:pPr>
            <a:r>
              <a:rPr lang="en-US" sz="2400" dirty="0">
                <a:latin typeface="Arial" charset="0"/>
                <a:ea typeface="Arial" charset="0"/>
                <a:cs typeface="Arial" charset="0"/>
              </a:rPr>
              <a:t>Federal funding is complicated</a:t>
            </a:r>
          </a:p>
          <a:p>
            <a:pPr>
              <a:lnSpc>
                <a:spcPct val="100000"/>
              </a:lnSpc>
            </a:pPr>
            <a:r>
              <a:rPr lang="en-US" sz="2400" dirty="0">
                <a:latin typeface="Arial" charset="0"/>
                <a:ea typeface="Arial" charset="0"/>
                <a:cs typeface="Arial" charset="0"/>
              </a:rPr>
              <a:t>It’s important to understand the three principles of purpose, time, and amount when you enter into a contract with the government.</a:t>
            </a:r>
          </a:p>
          <a:p>
            <a:pPr>
              <a:lnSpc>
                <a:spcPct val="100000"/>
              </a:lnSpc>
            </a:pPr>
            <a:r>
              <a:rPr lang="en-US" sz="2400" dirty="0">
                <a:latin typeface="Arial" charset="0"/>
                <a:ea typeface="Arial" charset="0"/>
                <a:cs typeface="Arial" charset="0"/>
              </a:rPr>
              <a:t>If you have any questions, ask your CO – this is not something you want to be confused about!</a:t>
            </a:r>
          </a:p>
          <a:p>
            <a:pPr>
              <a:lnSpc>
                <a:spcPct val="100000"/>
              </a:lnSpc>
            </a:pPr>
            <a:r>
              <a:rPr lang="en-US" sz="2400" dirty="0">
                <a:latin typeface="Arial" charset="0"/>
                <a:ea typeface="Arial" charset="0"/>
                <a:cs typeface="Arial" charset="0"/>
              </a:rPr>
              <a:t>Remember each one of those characters in the fund cite (aka long line of accounting) </a:t>
            </a:r>
            <a:r>
              <a:rPr lang="en-US" sz="2400">
                <a:latin typeface="Arial" charset="0"/>
                <a:ea typeface="Arial" charset="0"/>
                <a:cs typeface="Arial" charset="0"/>
              </a:rPr>
              <a:t>mean something</a:t>
            </a:r>
            <a:endParaRPr lang="en-US" sz="2400" dirty="0">
              <a:latin typeface="Arial" charset="0"/>
              <a:ea typeface="Arial" charset="0"/>
              <a:cs typeface="Arial" charset="0"/>
            </a:endParaRPr>
          </a:p>
          <a:p>
            <a:pPr marL="0" indent="0">
              <a:lnSpc>
                <a:spcPct val="100000"/>
              </a:lnSpc>
              <a:buNone/>
            </a:pPr>
            <a:endParaRPr lang="en-US" sz="2400" dirty="0">
              <a:latin typeface="Arial" charset="0"/>
              <a:ea typeface="Arial" charset="0"/>
              <a:cs typeface="Arial" charset="0"/>
            </a:endParaRPr>
          </a:p>
        </p:txBody>
      </p:sp>
      <p:sp>
        <p:nvSpPr>
          <p:cNvPr id="5" name="Slide Number Placeholder 4"/>
          <p:cNvSpPr>
            <a:spLocks noGrp="1"/>
          </p:cNvSpPr>
          <p:nvPr>
            <p:ph type="sldNum" sz="quarter" idx="12"/>
          </p:nvPr>
        </p:nvSpPr>
        <p:spPr/>
        <p:txBody>
          <a:bodyPr/>
          <a:lstStyle/>
          <a:p>
            <a:fld id="{A01710A2-8C9B-4EDE-AA47-F871BD5A020B}" type="slidenum">
              <a:rPr lang="en-US" smtClean="0">
                <a:latin typeface="Arial" charset="0"/>
                <a:ea typeface="Arial" charset="0"/>
                <a:cs typeface="Arial" charset="0"/>
              </a:rPr>
              <a:t>32</a:t>
            </a:fld>
            <a:endParaRPr lang="en-US" dirty="0">
              <a:latin typeface="Arial" charset="0"/>
              <a:ea typeface="Arial" charset="0"/>
              <a:cs typeface="Arial" charset="0"/>
            </a:endParaRPr>
          </a:p>
        </p:txBody>
      </p:sp>
    </p:spTree>
    <p:extLst>
      <p:ext uri="{BB962C8B-B14F-4D97-AF65-F5344CB8AC3E}">
        <p14:creationId xmlns:p14="http://schemas.microsoft.com/office/powerpoint/2010/main" val="157523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Need more help?</a:t>
            </a:r>
          </a:p>
        </p:txBody>
      </p:sp>
      <p:sp>
        <p:nvSpPr>
          <p:cNvPr id="3" name="Content Placeholder 2"/>
          <p:cNvSpPr>
            <a:spLocks noGrp="1"/>
          </p:cNvSpPr>
          <p:nvPr>
            <p:ph idx="1"/>
          </p:nvPr>
        </p:nvSpPr>
        <p:spPr>
          <a:xfrm>
            <a:off x="595312" y="1568450"/>
            <a:ext cx="11353800" cy="4079875"/>
          </a:xfrm>
        </p:spPr>
        <p:txBody>
          <a:bodyPr>
            <a:normAutofit/>
          </a:bodyPr>
          <a:lstStyle/>
          <a:p>
            <a:pPr marL="0" indent="0">
              <a:buNone/>
            </a:pPr>
            <a:r>
              <a:rPr lang="en-US" sz="3600" dirty="0">
                <a:latin typeface="Arial" panose="020B0604020202020204" pitchFamily="34" charset="0"/>
                <a:cs typeface="Arial" panose="020B0604020202020204" pitchFamily="34" charset="0"/>
              </a:rPr>
              <a:t>Shelley Hall - </a:t>
            </a:r>
            <a:r>
              <a:rPr lang="en-US" dirty="0">
                <a:latin typeface="Arial" panose="020B0604020202020204" pitchFamily="34" charset="0"/>
                <a:cs typeface="Arial" panose="020B0604020202020204" pitchFamily="34" charset="0"/>
                <a:hlinkClick r:id="rId3"/>
              </a:rPr>
              <a:t>shelley.hall@skywayacquisition.com</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lgn="ctr">
              <a:buNone/>
            </a:pPr>
            <a:r>
              <a:rPr lang="en-US" dirty="0">
                <a:latin typeface="Arial" panose="020B0604020202020204" pitchFamily="34" charset="0"/>
                <a:cs typeface="Arial" panose="020B0604020202020204" pitchFamily="34" charset="0"/>
                <a:hlinkClick r:id="rId4"/>
              </a:rPr>
              <a:t>Register for our upcoming webinars</a:t>
            </a:r>
            <a:endParaRPr lang="en-US" dirty="0">
              <a:latin typeface="Arial" panose="020B0604020202020204" pitchFamily="34" charset="0"/>
              <a:cs typeface="Arial" panose="020B0604020202020204" pitchFamily="34" charset="0"/>
            </a:endParaRPr>
          </a:p>
        </p:txBody>
      </p:sp>
      <p:sp>
        <p:nvSpPr>
          <p:cNvPr id="4" name="Date Placeholder 3"/>
          <p:cNvSpPr>
            <a:spLocks noGrp="1"/>
          </p:cNvSpPr>
          <p:nvPr>
            <p:ph type="dt" sz="half" idx="4294967295"/>
          </p:nvPr>
        </p:nvSpPr>
        <p:spPr>
          <a:xfrm>
            <a:off x="838200" y="6356350"/>
            <a:ext cx="2743200" cy="365125"/>
          </a:xfrm>
          <a:prstGeom prst="rect">
            <a:avLst/>
          </a:prstGeom>
        </p:spPr>
        <p:txBody>
          <a:bodyPr/>
          <a:lstStyle/>
          <a:p>
            <a:r>
              <a:rPr lang="en-US" dirty="0">
                <a:latin typeface="Arial" panose="020B0604020202020204" pitchFamily="34" charset="0"/>
                <a:cs typeface="Arial" panose="020B0604020202020204" pitchFamily="34" charset="0"/>
              </a:rPr>
              <a:t>11/5/2015</a:t>
            </a:r>
          </a:p>
        </p:txBody>
      </p:sp>
      <p:sp>
        <p:nvSpPr>
          <p:cNvPr id="5" name="Slide Number Placeholder 4"/>
          <p:cNvSpPr>
            <a:spLocks noGrp="1"/>
          </p:cNvSpPr>
          <p:nvPr>
            <p:ph type="sldNum" sz="quarter" idx="12"/>
          </p:nvPr>
        </p:nvSpPr>
        <p:spPr/>
        <p:txBody>
          <a:bodyPr/>
          <a:lstStyle/>
          <a:p>
            <a:fld id="{A01710A2-8C9B-4EDE-AA47-F871BD5A020B}" type="slidenum">
              <a:rPr lang="en-US" smtClean="0">
                <a:latin typeface="Arial" panose="020B0604020202020204" pitchFamily="34" charset="0"/>
                <a:cs typeface="Arial" panose="020B0604020202020204" pitchFamily="34" charset="0"/>
              </a:rPr>
              <a:t>33</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1353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Arial" panose="020B0604020202020204" pitchFamily="34" charset="0"/>
                <a:ea typeface="Adobe Fan Heiti Std B" pitchFamily="34" charset="-128"/>
                <a:cs typeface="Arial" panose="020B0604020202020204" pitchFamily="34" charset="0"/>
              </a:rPr>
              <a:t>Skyway Insight</a:t>
            </a:r>
            <a:r>
              <a:rPr lang="en-US" baseline="30000" dirty="0">
                <a:latin typeface="Arial" panose="020B0604020202020204" pitchFamily="34" charset="0"/>
                <a:ea typeface="Adobe Fan Heiti Std B" pitchFamily="34" charset="-128"/>
                <a:cs typeface="Arial" panose="020B0604020202020204" pitchFamily="34" charset="0"/>
              </a:rPr>
              <a:t>©</a:t>
            </a:r>
            <a:r>
              <a:rPr lang="en-US" dirty="0">
                <a:latin typeface="Arial" panose="020B0604020202020204" pitchFamily="34" charset="0"/>
                <a:ea typeface="Adobe Fan Heiti Std B" pitchFamily="34" charset="-128"/>
                <a:cs typeface="Arial" panose="020B0604020202020204" pitchFamily="34" charset="0"/>
              </a:rPr>
              <a:t> Webinar</a:t>
            </a:r>
          </a:p>
        </p:txBody>
      </p:sp>
      <p:sp>
        <p:nvSpPr>
          <p:cNvPr id="3" name="Subtitle 2"/>
          <p:cNvSpPr>
            <a:spLocks noGrp="1"/>
          </p:cNvSpPr>
          <p:nvPr>
            <p:ph type="subTitle" idx="1"/>
          </p:nvPr>
        </p:nvSpPr>
        <p:spPr/>
        <p:txBody>
          <a:bodyPr/>
          <a:lstStyle/>
          <a:p>
            <a:r>
              <a:rPr lang="en-US" dirty="0">
                <a:latin typeface="Arial" panose="020B0604020202020204" pitchFamily="34" charset="0"/>
                <a:ea typeface="Adobe Fan Heiti Std B" pitchFamily="34" charset="-128"/>
                <a:cs typeface="Arial" panose="020B0604020202020204" pitchFamily="34" charset="0"/>
              </a:rPr>
              <a:t>Training From Contracting Officers</a:t>
            </a:r>
          </a:p>
        </p:txBody>
      </p:sp>
      <p:sp>
        <p:nvSpPr>
          <p:cNvPr id="4" name="Text Placeholder 3"/>
          <p:cNvSpPr>
            <a:spLocks noGrp="1"/>
          </p:cNvSpPr>
          <p:nvPr>
            <p:ph type="body" sz="quarter" idx="13"/>
          </p:nvPr>
        </p:nvSpPr>
        <p:spPr>
          <a:xfrm>
            <a:off x="0" y="5040086"/>
            <a:ext cx="7620000" cy="868303"/>
          </a:xfrm>
        </p:spPr>
        <p:txBody>
          <a:bodyPr>
            <a:normAutofit/>
          </a:bodyPr>
          <a:lstStyle/>
          <a:p>
            <a:r>
              <a:rPr lang="en-US" dirty="0">
                <a:latin typeface="Arial" panose="020B0604020202020204" pitchFamily="34" charset="0"/>
                <a:ea typeface="Adobe Fan Heiti Std B" pitchFamily="34" charset="-128"/>
                <a:cs typeface="Arial" panose="020B0604020202020204" pitchFamily="34" charset="0"/>
              </a:rPr>
              <a:t>Topic: Color of Money</a:t>
            </a:r>
          </a:p>
        </p:txBody>
      </p:sp>
      <p:sp>
        <p:nvSpPr>
          <p:cNvPr id="5" name="Text Placeholder 4"/>
          <p:cNvSpPr>
            <a:spLocks noGrp="1"/>
          </p:cNvSpPr>
          <p:nvPr>
            <p:ph type="body" sz="quarter" idx="14"/>
          </p:nvPr>
        </p:nvSpPr>
        <p:spPr/>
        <p:txBody>
          <a:bodyPr vert="horz" lIns="91440" tIns="45720" rIns="91440" bIns="45720" rtlCol="0" anchor="t">
            <a:normAutofit/>
          </a:bodyPr>
          <a:lstStyle/>
          <a:p>
            <a:r>
              <a:rPr lang="en-US" dirty="0">
                <a:latin typeface="Arial" panose="020B0604020202020204" pitchFamily="34" charset="0"/>
                <a:ea typeface="Adobe Fan Heiti Std B" pitchFamily="34" charset="-128"/>
                <a:cs typeface="Arial" panose="020B0604020202020204" pitchFamily="34" charset="0"/>
              </a:rPr>
              <a:t>Host: Shelley Hall</a:t>
            </a:r>
          </a:p>
        </p:txBody>
      </p:sp>
      <p:sp>
        <p:nvSpPr>
          <p:cNvPr id="9" name="Slide Number Placeholder 8"/>
          <p:cNvSpPr>
            <a:spLocks noGrp="1"/>
          </p:cNvSpPr>
          <p:nvPr>
            <p:ph type="sldNum" sz="quarter" idx="12"/>
          </p:nvPr>
        </p:nvSpPr>
        <p:spPr/>
        <p:txBody>
          <a:bodyPr/>
          <a:lstStyle/>
          <a:p>
            <a:fld id="{A01710A2-8C9B-4EDE-AA47-F871BD5A020B}" type="slidenum">
              <a:rPr lang="en-US" smtClean="0">
                <a:latin typeface="Arial" panose="020B0604020202020204" pitchFamily="34" charset="0"/>
                <a:ea typeface="Adobe Fan Heiti Std B" pitchFamily="34" charset="-128"/>
                <a:cs typeface="Arial" panose="020B0604020202020204" pitchFamily="34" charset="0"/>
              </a:rPr>
              <a:t>4</a:t>
            </a:fld>
            <a:endParaRPr lang="en-US" dirty="0">
              <a:latin typeface="Arial" panose="020B0604020202020204" pitchFamily="34" charset="0"/>
              <a:ea typeface="Adobe Fan Heiti Std B" pitchFamily="34" charset="-128"/>
              <a:cs typeface="Arial" panose="020B0604020202020204" pitchFamily="34" charset="0"/>
            </a:endParaRPr>
          </a:p>
        </p:txBody>
      </p:sp>
    </p:spTree>
    <p:extLst>
      <p:ext uri="{BB962C8B-B14F-4D97-AF65-F5344CB8AC3E}">
        <p14:creationId xmlns:p14="http://schemas.microsoft.com/office/powerpoint/2010/main" val="1751462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ea typeface="Adobe Fan Heiti Std B" pitchFamily="34" charset="-128"/>
                <a:cs typeface="Arial" panose="020B0604020202020204" pitchFamily="34" charset="0"/>
              </a:rPr>
              <a:t>Agenda</a:t>
            </a:r>
          </a:p>
        </p:txBody>
      </p:sp>
      <p:sp>
        <p:nvSpPr>
          <p:cNvPr id="3" name="Content Placeholder 2"/>
          <p:cNvSpPr>
            <a:spLocks noGrp="1"/>
          </p:cNvSpPr>
          <p:nvPr>
            <p:ph idx="1"/>
          </p:nvPr>
        </p:nvSpPr>
        <p:spPr/>
        <p:txBody>
          <a:bodyPr>
            <a:normAutofit/>
          </a:bodyPr>
          <a:lstStyle/>
          <a:p>
            <a:r>
              <a:rPr lang="en-US" sz="2400" dirty="0">
                <a:latin typeface="Arial" panose="020B0604020202020204" pitchFamily="34" charset="0"/>
                <a:ea typeface="Adobe Fan Heiti Std B" pitchFamily="34" charset="-128"/>
                <a:cs typeface="Arial" panose="020B0604020202020204" pitchFamily="34" charset="0"/>
              </a:rPr>
              <a:t>Purpose, Time and Amount</a:t>
            </a:r>
          </a:p>
          <a:p>
            <a:r>
              <a:rPr lang="en-US" sz="2400" dirty="0">
                <a:latin typeface="Arial" panose="020B0604020202020204" pitchFamily="34" charset="0"/>
                <a:ea typeface="Adobe Fan Heiti Std B" pitchFamily="34" charset="-128"/>
                <a:cs typeface="Arial" panose="020B0604020202020204" pitchFamily="34" charset="0"/>
              </a:rPr>
              <a:t>Types of Money</a:t>
            </a:r>
          </a:p>
          <a:p>
            <a:r>
              <a:rPr lang="en-US" sz="2400" dirty="0">
                <a:latin typeface="Arial" panose="020B0604020202020204" pitchFamily="34" charset="0"/>
                <a:ea typeface="Adobe Fan Heiti Std B" pitchFamily="34" charset="-128"/>
                <a:cs typeface="Arial" panose="020B0604020202020204" pitchFamily="34" charset="0"/>
              </a:rPr>
              <a:t>Anti-Deficiency Act</a:t>
            </a:r>
          </a:p>
          <a:p>
            <a:r>
              <a:rPr lang="en-US" sz="2400" dirty="0">
                <a:latin typeface="Arial" panose="020B0604020202020204" pitchFamily="34" charset="0"/>
                <a:ea typeface="Adobe Fan Heiti Std B" pitchFamily="34" charset="-128"/>
                <a:cs typeface="Arial" panose="020B0604020202020204" pitchFamily="34" charset="0"/>
              </a:rPr>
              <a:t>IDIQ</a:t>
            </a:r>
          </a:p>
          <a:p>
            <a:r>
              <a:rPr lang="en-US" sz="2400" dirty="0">
                <a:latin typeface="Arial" panose="020B0604020202020204" pitchFamily="34" charset="0"/>
                <a:ea typeface="Adobe Fan Heiti Std B" pitchFamily="34" charset="-128"/>
                <a:cs typeface="Arial" panose="020B0604020202020204" pitchFamily="34" charset="0"/>
              </a:rPr>
              <a:t>Understanding a Fund Cite</a:t>
            </a:r>
          </a:p>
          <a:p>
            <a:r>
              <a:rPr lang="en-US" sz="2400" dirty="0">
                <a:latin typeface="Arial" panose="020B0604020202020204" pitchFamily="34" charset="0"/>
                <a:ea typeface="Adobe Fan Heiti Std B" pitchFamily="34" charset="-128"/>
                <a:cs typeface="Arial" panose="020B0604020202020204" pitchFamily="34" charset="0"/>
              </a:rPr>
              <a:t>Code for Type of Appropriation</a:t>
            </a:r>
          </a:p>
          <a:p>
            <a:r>
              <a:rPr lang="en-US" sz="2400" dirty="0">
                <a:latin typeface="Arial" panose="020B0604020202020204" pitchFamily="34" charset="0"/>
                <a:ea typeface="Adobe Fan Heiti Std B" pitchFamily="34" charset="-128"/>
                <a:cs typeface="Arial" panose="020B0604020202020204" pitchFamily="34" charset="0"/>
              </a:rPr>
              <a:t>FMS</a:t>
            </a:r>
          </a:p>
          <a:p>
            <a:r>
              <a:rPr lang="en-US" sz="2400" dirty="0">
                <a:latin typeface="Arial" panose="020B0604020202020204" pitchFamily="34" charset="0"/>
                <a:ea typeface="Adobe Fan Heiti Std B" pitchFamily="34" charset="-128"/>
                <a:cs typeface="Arial" panose="020B0604020202020204" pitchFamily="34" charset="0"/>
              </a:rPr>
              <a:t>Final Thoughts</a:t>
            </a:r>
          </a:p>
          <a:p>
            <a:endParaRPr lang="en-US" dirty="0">
              <a:latin typeface="Arial" panose="020B0604020202020204" pitchFamily="34" charset="0"/>
              <a:ea typeface="Adobe Fan Heiti Std B" pitchFamily="34" charset="-128"/>
              <a:cs typeface="Arial" panose="020B0604020202020204" pitchFamily="34" charset="0"/>
            </a:endParaRPr>
          </a:p>
          <a:p>
            <a:pPr marL="0" indent="0">
              <a:buNone/>
            </a:pPr>
            <a:endParaRPr lang="en-US" dirty="0">
              <a:latin typeface="Arial" panose="020B0604020202020204" pitchFamily="34" charset="0"/>
              <a:ea typeface="Adobe Fan Heiti Std B" pitchFamily="34" charset="-128"/>
              <a:cs typeface="Arial" panose="020B0604020202020204" pitchFamily="34" charset="0"/>
            </a:endParaRPr>
          </a:p>
          <a:p>
            <a:endParaRPr lang="en-US" dirty="0">
              <a:latin typeface="Arial" panose="020B0604020202020204" pitchFamily="34" charset="0"/>
              <a:ea typeface="Adobe Fan Heiti Std B" pitchFamily="34" charset="-128"/>
              <a:cs typeface="Arial" panose="020B0604020202020204" pitchFamily="34" charset="0"/>
            </a:endParaRPr>
          </a:p>
        </p:txBody>
      </p:sp>
      <p:sp>
        <p:nvSpPr>
          <p:cNvPr id="5" name="Slide Number Placeholder 4"/>
          <p:cNvSpPr>
            <a:spLocks noGrp="1"/>
          </p:cNvSpPr>
          <p:nvPr>
            <p:ph type="sldNum" sz="quarter" idx="12"/>
          </p:nvPr>
        </p:nvSpPr>
        <p:spPr/>
        <p:txBody>
          <a:bodyPr/>
          <a:lstStyle/>
          <a:p>
            <a:fld id="{A01710A2-8C9B-4EDE-AA47-F871BD5A020B}" type="slidenum">
              <a:rPr lang="en-US" smtClean="0">
                <a:latin typeface="Arial" panose="020B0604020202020204" pitchFamily="34" charset="0"/>
                <a:ea typeface="Adobe Fan Heiti Std B" pitchFamily="34" charset="-128"/>
                <a:cs typeface="Arial" panose="020B0604020202020204" pitchFamily="34" charset="0"/>
              </a:rPr>
              <a:t>5</a:t>
            </a:fld>
            <a:endParaRPr lang="en-US" dirty="0">
              <a:latin typeface="Arial" panose="020B0604020202020204" pitchFamily="34" charset="0"/>
              <a:ea typeface="Adobe Fan Heiti Std B" pitchFamily="34" charset="-128"/>
              <a:cs typeface="Arial" panose="020B0604020202020204" pitchFamily="34" charset="0"/>
            </a:endParaRPr>
          </a:p>
        </p:txBody>
      </p:sp>
    </p:spTree>
    <p:extLst>
      <p:ext uri="{BB962C8B-B14F-4D97-AF65-F5344CB8AC3E}">
        <p14:creationId xmlns:p14="http://schemas.microsoft.com/office/powerpoint/2010/main" val="1118837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ea typeface="Adobe Fan Heiti Std B" pitchFamily="34" charset="-128"/>
                <a:cs typeface="Arial" panose="020B0604020202020204" pitchFamily="34" charset="0"/>
              </a:rPr>
              <a:t>Purpose, Time, and Amount</a:t>
            </a:r>
            <a:endParaRPr lang="en-US" dirty="0"/>
          </a:p>
        </p:txBody>
      </p:sp>
      <p:sp>
        <p:nvSpPr>
          <p:cNvPr id="3" name="Text Placeholder 2"/>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r>
              <a:rPr lang="en-US"/>
              <a:t>01/28/2016</a:t>
            </a:r>
            <a:endParaRPr lang="en-US" dirty="0"/>
          </a:p>
        </p:txBody>
      </p:sp>
      <p:sp>
        <p:nvSpPr>
          <p:cNvPr id="5" name="Slide Number Placeholder 4"/>
          <p:cNvSpPr>
            <a:spLocks noGrp="1"/>
          </p:cNvSpPr>
          <p:nvPr>
            <p:ph type="sldNum" sz="quarter" idx="12"/>
          </p:nvPr>
        </p:nvSpPr>
        <p:spPr/>
        <p:txBody>
          <a:bodyPr/>
          <a:lstStyle/>
          <a:p>
            <a:fld id="{A01710A2-8C9B-4EDE-AA47-F871BD5A020B}" type="slidenum">
              <a:rPr lang="en-US" smtClean="0"/>
              <a:t>6</a:t>
            </a:fld>
            <a:endParaRPr lang="en-US" dirty="0"/>
          </a:p>
        </p:txBody>
      </p:sp>
    </p:spTree>
    <p:extLst>
      <p:ext uri="{BB962C8B-B14F-4D97-AF65-F5344CB8AC3E}">
        <p14:creationId xmlns:p14="http://schemas.microsoft.com/office/powerpoint/2010/main" val="3275582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Arial" panose="020B0604020202020204" pitchFamily="34" charset="0"/>
                <a:cs typeface="Arial" panose="020B0604020202020204" pitchFamily="34" charset="0"/>
              </a:rPr>
              <a:t>Purpose, Time and Amount</a:t>
            </a:r>
          </a:p>
        </p:txBody>
      </p:sp>
      <p:sp>
        <p:nvSpPr>
          <p:cNvPr id="7" name="Content Placeholder 6"/>
          <p:cNvSpPr>
            <a:spLocks noGrp="1"/>
          </p:cNvSpPr>
          <p:nvPr>
            <p:ph idx="1"/>
          </p:nvPr>
        </p:nvSpPr>
        <p:spPr>
          <a:xfrm>
            <a:off x="425885" y="1339958"/>
            <a:ext cx="11347015" cy="4835373"/>
          </a:xfrm>
        </p:spPr>
        <p:txBody>
          <a:bodyPr>
            <a:noAutofit/>
          </a:bodyPr>
          <a:lstStyle/>
          <a:p>
            <a:endParaRPr lang="en-US" sz="2400" u="sng" dirty="0">
              <a:latin typeface="Arial" panose="020B0604020202020204" pitchFamily="34" charset="0"/>
              <a:cs typeface="Arial" panose="020B0604020202020204" pitchFamily="34" charset="0"/>
            </a:endParaRPr>
          </a:p>
          <a:p>
            <a:pPr marL="342900" lvl="0" indent="-342900" fontAlgn="base">
              <a:lnSpc>
                <a:spcPct val="100000"/>
              </a:lnSpc>
              <a:spcBef>
                <a:spcPct val="20000"/>
              </a:spcBef>
              <a:spcAft>
                <a:spcPct val="0"/>
              </a:spcAft>
              <a:buFontTx/>
              <a:buChar char="•"/>
            </a:pPr>
            <a:r>
              <a:rPr lang="en-US" kern="0" dirty="0">
                <a:solidFill>
                  <a:srgbClr val="000000"/>
                </a:solidFill>
                <a:latin typeface="Arial"/>
              </a:rPr>
              <a:t>All appropriations are not the same</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Purpose</a:t>
            </a:r>
          </a:p>
          <a:p>
            <a:pPr lvl="2" fontAlgn="base">
              <a:lnSpc>
                <a:spcPct val="100000"/>
              </a:lnSpc>
              <a:spcBef>
                <a:spcPct val="20000"/>
              </a:spcBef>
              <a:spcAft>
                <a:spcPct val="0"/>
              </a:spcAft>
              <a:buFontTx/>
              <a:buChar char="•"/>
            </a:pPr>
            <a:r>
              <a:rPr lang="en-US" kern="0" dirty="0">
                <a:solidFill>
                  <a:srgbClr val="000000"/>
                </a:solidFill>
                <a:latin typeface="Arial"/>
              </a:rPr>
              <a:t>Outside of government “money is money” </a:t>
            </a:r>
          </a:p>
          <a:p>
            <a:pPr lvl="2" fontAlgn="base">
              <a:lnSpc>
                <a:spcPct val="100000"/>
              </a:lnSpc>
              <a:spcBef>
                <a:spcPct val="20000"/>
              </a:spcBef>
              <a:spcAft>
                <a:spcPct val="0"/>
              </a:spcAft>
              <a:buFontTx/>
              <a:buChar char="•"/>
            </a:pPr>
            <a:r>
              <a:rPr lang="en-US" kern="0" dirty="0">
                <a:solidFill>
                  <a:srgbClr val="000000"/>
                </a:solidFill>
                <a:latin typeface="Arial"/>
              </a:rPr>
              <a:t>Inside of DoD money comes in different “colors”</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Time</a:t>
            </a:r>
          </a:p>
          <a:p>
            <a:pPr lvl="2" fontAlgn="base">
              <a:lnSpc>
                <a:spcPct val="100000"/>
              </a:lnSpc>
              <a:spcBef>
                <a:spcPct val="20000"/>
              </a:spcBef>
              <a:spcAft>
                <a:spcPct val="0"/>
              </a:spcAft>
              <a:buFontTx/>
              <a:buChar char="•"/>
            </a:pPr>
            <a:r>
              <a:rPr lang="en-US" kern="0" dirty="0">
                <a:solidFill>
                  <a:srgbClr val="000000"/>
                </a:solidFill>
                <a:latin typeface="Arial"/>
              </a:rPr>
              <a:t>Availability for obligation</a:t>
            </a:r>
          </a:p>
          <a:p>
            <a:pPr lvl="2" fontAlgn="base">
              <a:lnSpc>
                <a:spcPct val="100000"/>
              </a:lnSpc>
              <a:spcBef>
                <a:spcPct val="20000"/>
              </a:spcBef>
              <a:spcAft>
                <a:spcPct val="0"/>
              </a:spcAft>
              <a:buFontTx/>
              <a:buChar char="•"/>
            </a:pPr>
            <a:r>
              <a:rPr lang="en-US" kern="0" dirty="0">
                <a:solidFill>
                  <a:srgbClr val="000000"/>
                </a:solidFill>
                <a:latin typeface="Arial"/>
              </a:rPr>
              <a:t>Availability for expenditure</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Amount</a:t>
            </a:r>
          </a:p>
          <a:p>
            <a:pPr lvl="2" fontAlgn="base">
              <a:lnSpc>
                <a:spcPct val="100000"/>
              </a:lnSpc>
              <a:spcBef>
                <a:spcPct val="20000"/>
              </a:spcBef>
              <a:spcAft>
                <a:spcPct val="0"/>
              </a:spcAft>
              <a:buFontTx/>
              <a:buChar char="•"/>
            </a:pPr>
            <a:r>
              <a:rPr lang="en-US" kern="0" dirty="0">
                <a:solidFill>
                  <a:srgbClr val="000000"/>
                </a:solidFill>
                <a:latin typeface="Arial"/>
              </a:rPr>
              <a:t>Certain appropriations have statutory and administrative rules that restrict the amount you can spend</a:t>
            </a:r>
          </a:p>
          <a:p>
            <a:endParaRPr lang="en-US" sz="24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A01710A2-8C9B-4EDE-AA47-F871BD5A020B}" type="slidenum">
              <a:rPr lang="en-US" smtClean="0"/>
              <a:t>7</a:t>
            </a:fld>
            <a:endParaRPr lang="en-US" dirty="0"/>
          </a:p>
        </p:txBody>
      </p:sp>
    </p:spTree>
    <p:extLst>
      <p:ext uri="{BB962C8B-B14F-4D97-AF65-F5344CB8AC3E}">
        <p14:creationId xmlns:p14="http://schemas.microsoft.com/office/powerpoint/2010/main" val="1585520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ea typeface="Adobe Fan Heiti Std B" pitchFamily="34" charset="-128"/>
                <a:cs typeface="Arial" panose="020B0604020202020204" pitchFamily="34" charset="0"/>
              </a:rPr>
              <a:t>Purpose</a:t>
            </a:r>
            <a:endParaRPr lang="en-US" dirty="0"/>
          </a:p>
        </p:txBody>
      </p:sp>
      <p:sp>
        <p:nvSpPr>
          <p:cNvPr id="3" name="Text Placeholder 2"/>
          <p:cNvSpPr>
            <a:spLocks noGrp="1"/>
          </p:cNvSpPr>
          <p:nvPr>
            <p:ph type="body" idx="1"/>
          </p:nvPr>
        </p:nvSpPr>
        <p:spPr/>
        <p:txBody>
          <a:bodyPr/>
          <a:lstStyle/>
          <a:p>
            <a:endParaRPr lang="en-US"/>
          </a:p>
        </p:txBody>
      </p:sp>
      <p:sp>
        <p:nvSpPr>
          <p:cNvPr id="4" name="Date Placeholder 3"/>
          <p:cNvSpPr>
            <a:spLocks noGrp="1"/>
          </p:cNvSpPr>
          <p:nvPr>
            <p:ph type="dt" sz="half" idx="10"/>
          </p:nvPr>
        </p:nvSpPr>
        <p:spPr/>
        <p:txBody>
          <a:bodyPr/>
          <a:lstStyle/>
          <a:p>
            <a:r>
              <a:rPr lang="en-US"/>
              <a:t>01/28/2016</a:t>
            </a:r>
            <a:endParaRPr lang="en-US" dirty="0"/>
          </a:p>
        </p:txBody>
      </p:sp>
      <p:sp>
        <p:nvSpPr>
          <p:cNvPr id="5" name="Slide Number Placeholder 4"/>
          <p:cNvSpPr>
            <a:spLocks noGrp="1"/>
          </p:cNvSpPr>
          <p:nvPr>
            <p:ph type="sldNum" sz="quarter" idx="12"/>
          </p:nvPr>
        </p:nvSpPr>
        <p:spPr/>
        <p:txBody>
          <a:bodyPr/>
          <a:lstStyle/>
          <a:p>
            <a:fld id="{A01710A2-8C9B-4EDE-AA47-F871BD5A020B}" type="slidenum">
              <a:rPr lang="en-US" smtClean="0"/>
              <a:t>8</a:t>
            </a:fld>
            <a:endParaRPr lang="en-US" dirty="0"/>
          </a:p>
        </p:txBody>
      </p:sp>
    </p:spTree>
    <p:extLst>
      <p:ext uri="{BB962C8B-B14F-4D97-AF65-F5344CB8AC3E}">
        <p14:creationId xmlns:p14="http://schemas.microsoft.com/office/powerpoint/2010/main" val="1340852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Arial" panose="020B0604020202020204" pitchFamily="34" charset="0"/>
                <a:cs typeface="Arial" panose="020B0604020202020204" pitchFamily="34" charset="0"/>
              </a:rPr>
              <a:t>Purpose</a:t>
            </a:r>
          </a:p>
        </p:txBody>
      </p:sp>
      <p:sp>
        <p:nvSpPr>
          <p:cNvPr id="7" name="Content Placeholder 6"/>
          <p:cNvSpPr>
            <a:spLocks noGrp="1"/>
          </p:cNvSpPr>
          <p:nvPr>
            <p:ph idx="1"/>
          </p:nvPr>
        </p:nvSpPr>
        <p:spPr>
          <a:xfrm>
            <a:off x="425885" y="1339958"/>
            <a:ext cx="11347015" cy="4835373"/>
          </a:xfrm>
        </p:spPr>
        <p:txBody>
          <a:bodyPr>
            <a:noAutofit/>
          </a:bodyPr>
          <a:lstStyle/>
          <a:p>
            <a:endParaRPr lang="en-US" sz="2400" dirty="0">
              <a:latin typeface="Arial" panose="020B0604020202020204" pitchFamily="34" charset="0"/>
              <a:cs typeface="Arial" panose="020B0604020202020204" pitchFamily="34" charset="0"/>
            </a:endParaRPr>
          </a:p>
          <a:p>
            <a:pPr marL="342900" lvl="0" indent="-342900" fontAlgn="base">
              <a:lnSpc>
                <a:spcPct val="100000"/>
              </a:lnSpc>
              <a:spcBef>
                <a:spcPct val="20000"/>
              </a:spcBef>
              <a:spcAft>
                <a:spcPct val="0"/>
              </a:spcAft>
              <a:buFontTx/>
              <a:buChar char="•"/>
            </a:pPr>
            <a:r>
              <a:rPr lang="en-US" kern="0" dirty="0">
                <a:solidFill>
                  <a:srgbClr val="000000"/>
                </a:solidFill>
                <a:latin typeface="Arial"/>
              </a:rPr>
              <a:t>DoD has a multitude of distinct appropriations for specific purposes</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O&amp;M</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Procurement</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RDT&amp;E</a:t>
            </a:r>
          </a:p>
          <a:p>
            <a:pPr marL="742950" lvl="1" indent="-285750" fontAlgn="base">
              <a:lnSpc>
                <a:spcPct val="100000"/>
              </a:lnSpc>
              <a:spcBef>
                <a:spcPct val="20000"/>
              </a:spcBef>
              <a:spcAft>
                <a:spcPct val="0"/>
              </a:spcAft>
              <a:buFontTx/>
              <a:buChar char="–"/>
            </a:pPr>
            <a:r>
              <a:rPr lang="en-US" kern="0" dirty="0">
                <a:solidFill>
                  <a:srgbClr val="000000"/>
                </a:solidFill>
                <a:latin typeface="Arial"/>
              </a:rPr>
              <a:t>MILCON </a:t>
            </a:r>
          </a:p>
        </p:txBody>
      </p:sp>
      <p:sp>
        <p:nvSpPr>
          <p:cNvPr id="5" name="Slide Number Placeholder 4"/>
          <p:cNvSpPr>
            <a:spLocks noGrp="1"/>
          </p:cNvSpPr>
          <p:nvPr>
            <p:ph type="sldNum" sz="quarter" idx="12"/>
          </p:nvPr>
        </p:nvSpPr>
        <p:spPr/>
        <p:txBody>
          <a:bodyPr/>
          <a:lstStyle/>
          <a:p>
            <a:fld id="{A01710A2-8C9B-4EDE-AA47-F871BD5A020B}" type="slidenum">
              <a:rPr lang="en-US" smtClean="0"/>
              <a:t>9</a:t>
            </a:fld>
            <a:endParaRPr lang="en-US" dirty="0"/>
          </a:p>
        </p:txBody>
      </p:sp>
    </p:spTree>
    <p:extLst>
      <p:ext uri="{BB962C8B-B14F-4D97-AF65-F5344CB8AC3E}">
        <p14:creationId xmlns:p14="http://schemas.microsoft.com/office/powerpoint/2010/main" val="335756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FMC Template">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Char char="•"/>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19962</TotalTime>
  <Words>1411</Words>
  <Application>Microsoft Office PowerPoint</Application>
  <PresentationFormat>Widescreen</PresentationFormat>
  <Paragraphs>277</Paragraphs>
  <Slides>33</Slides>
  <Notes>25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33</vt:i4>
      </vt:variant>
    </vt:vector>
  </HeadingPairs>
  <TitlesOfParts>
    <vt:vector size="39" baseType="lpstr">
      <vt:lpstr>Adobe Fan Heiti Std B</vt:lpstr>
      <vt:lpstr>Arial</vt:lpstr>
      <vt:lpstr>Calibri</vt:lpstr>
      <vt:lpstr>Montserrat</vt:lpstr>
      <vt:lpstr>Office Theme</vt:lpstr>
      <vt:lpstr>AFMC Template</vt:lpstr>
      <vt:lpstr>Skyway Insight© Webinar</vt:lpstr>
      <vt:lpstr>Administrivia</vt:lpstr>
      <vt:lpstr>Shelley Hall</vt:lpstr>
      <vt:lpstr>Skyway Insight© Webinar</vt:lpstr>
      <vt:lpstr>Agenda</vt:lpstr>
      <vt:lpstr>Purpose, Time, and Amount</vt:lpstr>
      <vt:lpstr>Purpose, Time and Amount</vt:lpstr>
      <vt:lpstr>Purpose</vt:lpstr>
      <vt:lpstr>Purpose</vt:lpstr>
      <vt:lpstr>Code for Type of Appropriation</vt:lpstr>
      <vt:lpstr>Purpose</vt:lpstr>
      <vt:lpstr>Operations and Maintenance</vt:lpstr>
      <vt:lpstr>Research, Development, Test, and Evaluation (RDT&amp;E)</vt:lpstr>
      <vt:lpstr>Procurement</vt:lpstr>
      <vt:lpstr>Working Capital Funds</vt:lpstr>
      <vt:lpstr>Working Capital Funds Objectives</vt:lpstr>
      <vt:lpstr>Working Capital Funds Objectives (cont’d)</vt:lpstr>
      <vt:lpstr>Time</vt:lpstr>
      <vt:lpstr>Time</vt:lpstr>
      <vt:lpstr>Time (cont’d)</vt:lpstr>
      <vt:lpstr> Time (cont’d) </vt:lpstr>
      <vt:lpstr>Anti-Deficiency Act</vt:lpstr>
      <vt:lpstr>Anti-Deficiency Act</vt:lpstr>
      <vt:lpstr>Anti-Deficiency Act (cont’d)</vt:lpstr>
      <vt:lpstr>Anti-Deficiency Act (cont’d)</vt:lpstr>
      <vt:lpstr>Understanding a Fund Cite</vt:lpstr>
      <vt:lpstr>Understanding a Fund Cite</vt:lpstr>
      <vt:lpstr>Foreign Military Sales</vt:lpstr>
      <vt:lpstr>Foreign Military Sales Funds</vt:lpstr>
      <vt:lpstr>GSA Fiscal Issues</vt:lpstr>
      <vt:lpstr>GSA and no year/no color money</vt:lpstr>
      <vt:lpstr>Final notes</vt:lpstr>
      <vt:lpstr>Need more help?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Licata</dc:creator>
  <cp:lastModifiedBy>Shelley Hall</cp:lastModifiedBy>
  <cp:revision>479</cp:revision>
  <dcterms:created xsi:type="dcterms:W3CDTF">2015-02-19T20:15:48Z</dcterms:created>
  <dcterms:modified xsi:type="dcterms:W3CDTF">2016-06-22T13:20:05Z</dcterms:modified>
</cp:coreProperties>
</file>