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sldIdLst>
    <p:sldId id="258" r:id="rId2"/>
    <p:sldId id="378" r:id="rId3"/>
    <p:sldId id="516" r:id="rId4"/>
    <p:sldId id="531" r:id="rId5"/>
    <p:sldId id="517" r:id="rId6"/>
    <p:sldId id="532" r:id="rId7"/>
    <p:sldId id="533" r:id="rId8"/>
    <p:sldId id="535" r:id="rId9"/>
    <p:sldId id="537" r:id="rId10"/>
    <p:sldId id="521" r:id="rId11"/>
    <p:sldId id="522" r:id="rId12"/>
    <p:sldId id="536" r:id="rId13"/>
    <p:sldId id="538" r:id="rId14"/>
    <p:sldId id="523" r:id="rId15"/>
    <p:sldId id="524" r:id="rId16"/>
    <p:sldId id="525" r:id="rId17"/>
    <p:sldId id="51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ky Strycharske" initials="VS" lastIdx="15" clrIdx="0"/>
  <p:cmAuthor id="7" name="Kevin Jans" initials="KJ [7]" lastIdx="1" clrIdx="7">
    <p:extLst/>
  </p:cmAuthor>
  <p:cmAuthor id="1" name="Kevin Jans" initials="KJ" lastIdx="12" clrIdx="1">
    <p:extLst/>
  </p:cmAuthor>
  <p:cmAuthor id="8" name="Kevin Jans" initials="KJ [8]" lastIdx="1" clrIdx="8">
    <p:extLst/>
  </p:cmAuthor>
  <p:cmAuthor id="2" name="Kevin Jans" initials="KJ [2]" lastIdx="1" clrIdx="2">
    <p:extLst/>
  </p:cmAuthor>
  <p:cmAuthor id="9" name="Kevin Jans" initials="KJ [9]" lastIdx="1" clrIdx="9">
    <p:extLst/>
  </p:cmAuthor>
  <p:cmAuthor id="3" name="Kevin Jans" initials="KJ [3]" lastIdx="1" clrIdx="3">
    <p:extLst/>
  </p:cmAuthor>
  <p:cmAuthor id="4" name="Kevin Jans" initials="KJ [4]" lastIdx="1" clrIdx="4">
    <p:extLst/>
  </p:cmAuthor>
  <p:cmAuthor id="5" name="Kevin Jans" initials="KJ [5]" lastIdx="1" clrIdx="5">
    <p:extLst/>
  </p:cmAuthor>
  <p:cmAuthor id="6" name="Kevin Jans" initials="KJ [6]" lastIdx="0"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26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6" autoAdjust="0"/>
    <p:restoredTop sz="91419" autoAdjust="0"/>
  </p:normalViewPr>
  <p:slideViewPr>
    <p:cSldViewPr snapToGrid="0">
      <p:cViewPr varScale="1">
        <p:scale>
          <a:sx n="65" d="100"/>
          <a:sy n="65" d="100"/>
        </p:scale>
        <p:origin x="858" y="78"/>
      </p:cViewPr>
      <p:guideLst>
        <p:guide orient="horz" pos="2160"/>
        <p:guide pos="3840"/>
      </p:guideLst>
    </p:cSldViewPr>
  </p:slideViewPr>
  <p:notesTextViewPr>
    <p:cViewPr>
      <p:scale>
        <a:sx n="3" d="2"/>
        <a:sy n="3" d="2"/>
      </p:scale>
      <p:origin x="0" y="0"/>
    </p:cViewPr>
  </p:notesTextViewPr>
  <p:sorterViewPr>
    <p:cViewPr>
      <p:scale>
        <a:sx n="63" d="100"/>
        <a:sy n="63" d="100"/>
      </p:scale>
      <p:origin x="0" y="0"/>
    </p:cViewPr>
  </p:sorterViewPr>
  <p:notesViewPr>
    <p:cSldViewPr snapToGrid="0">
      <p:cViewPr>
        <p:scale>
          <a:sx n="100" d="100"/>
          <a:sy n="100" d="100"/>
        </p:scale>
        <p:origin x="-336" y="18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00091-4BB9-407A-988D-710518F5A7A4}" type="datetimeFigureOut">
              <a:rPr lang="en-US" smtClean="0"/>
              <a:t>7/10/2016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FF1AD-7B2A-4197-839A-AA3851C97BD2}" type="slidenum">
              <a:rPr lang="en-US" smtClean="0"/>
              <a:t>‹#›</a:t>
            </a:fld>
            <a:endParaRPr lang="en-US" dirty="0"/>
          </a:p>
        </p:txBody>
      </p:sp>
    </p:spTree>
    <p:extLst>
      <p:ext uri="{BB962C8B-B14F-4D97-AF65-F5344CB8AC3E}">
        <p14:creationId xmlns:p14="http://schemas.microsoft.com/office/powerpoint/2010/main" val="260946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a:t>
            </a:fld>
            <a:endParaRPr lang="en-US" dirty="0"/>
          </a:p>
        </p:txBody>
      </p:sp>
    </p:spTree>
    <p:extLst>
      <p:ext uri="{BB962C8B-B14F-4D97-AF65-F5344CB8AC3E}">
        <p14:creationId xmlns:p14="http://schemas.microsoft.com/office/powerpoint/2010/main" val="594080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10</a:t>
            </a:fld>
            <a:endParaRPr lang="en-US" dirty="0"/>
          </a:p>
        </p:txBody>
      </p:sp>
    </p:spTree>
    <p:extLst>
      <p:ext uri="{BB962C8B-B14F-4D97-AF65-F5344CB8AC3E}">
        <p14:creationId xmlns:p14="http://schemas.microsoft.com/office/powerpoint/2010/main" val="3535787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11</a:t>
            </a:fld>
            <a:endParaRPr lang="en-US" dirty="0"/>
          </a:p>
        </p:txBody>
      </p:sp>
    </p:spTree>
    <p:extLst>
      <p:ext uri="{BB962C8B-B14F-4D97-AF65-F5344CB8AC3E}">
        <p14:creationId xmlns:p14="http://schemas.microsoft.com/office/powerpoint/2010/main" val="4279911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12</a:t>
            </a:fld>
            <a:endParaRPr lang="en-US" dirty="0"/>
          </a:p>
        </p:txBody>
      </p:sp>
    </p:spTree>
    <p:extLst>
      <p:ext uri="{BB962C8B-B14F-4D97-AF65-F5344CB8AC3E}">
        <p14:creationId xmlns:p14="http://schemas.microsoft.com/office/powerpoint/2010/main" val="2951884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13</a:t>
            </a:fld>
            <a:endParaRPr lang="en-US" dirty="0"/>
          </a:p>
        </p:txBody>
      </p:sp>
    </p:spTree>
    <p:extLst>
      <p:ext uri="{BB962C8B-B14F-4D97-AF65-F5344CB8AC3E}">
        <p14:creationId xmlns:p14="http://schemas.microsoft.com/office/powerpoint/2010/main" val="2951884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14</a:t>
            </a:fld>
            <a:endParaRPr lang="en-US" dirty="0"/>
          </a:p>
        </p:txBody>
      </p:sp>
    </p:spTree>
    <p:extLst>
      <p:ext uri="{BB962C8B-B14F-4D97-AF65-F5344CB8AC3E}">
        <p14:creationId xmlns:p14="http://schemas.microsoft.com/office/powerpoint/2010/main" val="857848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15</a:t>
            </a:fld>
            <a:endParaRPr lang="en-US" dirty="0"/>
          </a:p>
        </p:txBody>
      </p:sp>
    </p:spTree>
    <p:extLst>
      <p:ext uri="{BB962C8B-B14F-4D97-AF65-F5344CB8AC3E}">
        <p14:creationId xmlns:p14="http://schemas.microsoft.com/office/powerpoint/2010/main" val="219562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16</a:t>
            </a:fld>
            <a:endParaRPr lang="en-US" dirty="0"/>
          </a:p>
        </p:txBody>
      </p:sp>
    </p:spTree>
    <p:extLst>
      <p:ext uri="{BB962C8B-B14F-4D97-AF65-F5344CB8AC3E}">
        <p14:creationId xmlns:p14="http://schemas.microsoft.com/office/powerpoint/2010/main" val="512342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17</a:t>
            </a:fld>
            <a:endParaRPr lang="en-US" dirty="0"/>
          </a:p>
        </p:txBody>
      </p:sp>
    </p:spTree>
    <p:extLst>
      <p:ext uri="{BB962C8B-B14F-4D97-AF65-F5344CB8AC3E}">
        <p14:creationId xmlns:p14="http://schemas.microsoft.com/office/powerpoint/2010/main" val="905729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a:t>
            </a:fld>
            <a:endParaRPr lang="en-US" dirty="0"/>
          </a:p>
        </p:txBody>
      </p:sp>
    </p:spTree>
    <p:extLst>
      <p:ext uri="{BB962C8B-B14F-4D97-AF65-F5344CB8AC3E}">
        <p14:creationId xmlns:p14="http://schemas.microsoft.com/office/powerpoint/2010/main" val="594080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3</a:t>
            </a:fld>
            <a:endParaRPr lang="en-US" dirty="0"/>
          </a:p>
        </p:txBody>
      </p:sp>
    </p:spTree>
    <p:extLst>
      <p:ext uri="{BB962C8B-B14F-4D97-AF65-F5344CB8AC3E}">
        <p14:creationId xmlns:p14="http://schemas.microsoft.com/office/powerpoint/2010/main" val="3158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4</a:t>
            </a:fld>
            <a:endParaRPr lang="en-US" dirty="0"/>
          </a:p>
        </p:txBody>
      </p:sp>
    </p:spTree>
    <p:extLst>
      <p:ext uri="{BB962C8B-B14F-4D97-AF65-F5344CB8AC3E}">
        <p14:creationId xmlns:p14="http://schemas.microsoft.com/office/powerpoint/2010/main" val="1295448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5</a:t>
            </a:fld>
            <a:endParaRPr lang="en-US" dirty="0"/>
          </a:p>
        </p:txBody>
      </p:sp>
    </p:spTree>
    <p:extLst>
      <p:ext uri="{BB962C8B-B14F-4D97-AF65-F5344CB8AC3E}">
        <p14:creationId xmlns:p14="http://schemas.microsoft.com/office/powerpoint/2010/main" val="2951884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6</a:t>
            </a:fld>
            <a:endParaRPr lang="en-US" dirty="0"/>
          </a:p>
        </p:txBody>
      </p:sp>
    </p:spTree>
    <p:extLst>
      <p:ext uri="{BB962C8B-B14F-4D97-AF65-F5344CB8AC3E}">
        <p14:creationId xmlns:p14="http://schemas.microsoft.com/office/powerpoint/2010/main" val="2951884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7</a:t>
            </a:fld>
            <a:endParaRPr lang="en-US" dirty="0"/>
          </a:p>
        </p:txBody>
      </p:sp>
    </p:spTree>
    <p:extLst>
      <p:ext uri="{BB962C8B-B14F-4D97-AF65-F5344CB8AC3E}">
        <p14:creationId xmlns:p14="http://schemas.microsoft.com/office/powerpoint/2010/main" val="2951884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8</a:t>
            </a:fld>
            <a:endParaRPr lang="en-US" dirty="0"/>
          </a:p>
        </p:txBody>
      </p:sp>
    </p:spTree>
    <p:extLst>
      <p:ext uri="{BB962C8B-B14F-4D97-AF65-F5344CB8AC3E}">
        <p14:creationId xmlns:p14="http://schemas.microsoft.com/office/powerpoint/2010/main" val="2951884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9</a:t>
            </a:fld>
            <a:endParaRPr lang="en-US" dirty="0"/>
          </a:p>
        </p:txBody>
      </p:sp>
    </p:spTree>
    <p:extLst>
      <p:ext uri="{BB962C8B-B14F-4D97-AF65-F5344CB8AC3E}">
        <p14:creationId xmlns:p14="http://schemas.microsoft.com/office/powerpoint/2010/main" val="2951884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524000" y="3944936"/>
            <a:ext cx="9144000" cy="441039"/>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tint val="75000"/>
                  </a:schemeClr>
                </a:solidFill>
              </a:defRPr>
            </a:lvl1p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65531" y="5914739"/>
            <a:ext cx="3460937" cy="943261"/>
          </a:xfrm>
          <a:prstGeom prst="rect">
            <a:avLst/>
          </a:prstGeom>
        </p:spPr>
      </p:pic>
      <p:cxnSp>
        <p:nvCxnSpPr>
          <p:cNvPr id="12" name="Straight Connector 11"/>
          <p:cNvCxnSpPr/>
          <p:nvPr userDrawn="1"/>
        </p:nvCxnSpPr>
        <p:spPr>
          <a:xfrm flipV="1">
            <a:off x="3479800" y="3759200"/>
            <a:ext cx="5276850" cy="127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0" y="5281614"/>
            <a:ext cx="6095999" cy="626775"/>
          </a:xfrm>
        </p:spPr>
        <p:txBody>
          <a:bodyPr/>
          <a:lstStyle>
            <a:lvl1pPr marL="0" indent="0">
              <a:buNone/>
              <a:defRPr/>
            </a:lvl1pPr>
          </a:lstStyle>
          <a:p>
            <a:pPr lvl="0"/>
            <a:r>
              <a:rPr lang="en-US" dirty="0"/>
              <a:t>Click to edit Master text styles</a:t>
            </a:r>
          </a:p>
        </p:txBody>
      </p:sp>
      <p:sp>
        <p:nvSpPr>
          <p:cNvPr id="17" name="Text Placeholder 16"/>
          <p:cNvSpPr>
            <a:spLocks noGrp="1"/>
          </p:cNvSpPr>
          <p:nvPr>
            <p:ph type="body" sz="quarter" idx="14"/>
          </p:nvPr>
        </p:nvSpPr>
        <p:spPr>
          <a:xfrm>
            <a:off x="6108700" y="5281614"/>
            <a:ext cx="6083300" cy="626775"/>
          </a:xfrm>
        </p:spPr>
        <p:txBody>
          <a:bodyPr/>
          <a:lstStyle>
            <a:lvl1pPr marL="0" indent="0" algn="r">
              <a:buNone/>
              <a:defRPr/>
            </a:lvl1pPr>
          </a:lstStyle>
          <a:p>
            <a:pPr lvl="0"/>
            <a:r>
              <a:rPr lang="en-US" dirty="0"/>
              <a:t>Click to edit Master text styles</a:t>
            </a:r>
          </a:p>
        </p:txBody>
      </p:sp>
    </p:spTree>
    <p:extLst>
      <p:ext uri="{BB962C8B-B14F-4D97-AF65-F5344CB8AC3E}">
        <p14:creationId xmlns:p14="http://schemas.microsoft.com/office/powerpoint/2010/main" val="371517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086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98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521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521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51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079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53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3096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61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01/28/2016</a:t>
            </a:r>
          </a:p>
        </p:txBody>
      </p:sp>
      <p:sp>
        <p:nvSpPr>
          <p:cNvPr id="7" name="Slide Number Placeholder 6"/>
          <p:cNvSpPr>
            <a:spLocks noGrp="1"/>
          </p:cNvSpPr>
          <p:nvPr>
            <p:ph type="sldNum" sz="quarter" idx="12"/>
          </p:nvPr>
        </p:nvSpPr>
        <p:spPr/>
        <p:txBody>
          <a:bodyPr/>
          <a:lstStyle/>
          <a:p>
            <a:fld id="{A01710A2-8C9B-4EDE-AA47-F871BD5A020B}" type="slidenum">
              <a:rPr lang="en-US" smtClean="0"/>
              <a:t>‹#›</a:t>
            </a:fld>
            <a:endParaRPr lang="en-US" dirty="0"/>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88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0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0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01/28/2016</a:t>
            </a:r>
          </a:p>
        </p:txBody>
      </p:sp>
      <p:sp>
        <p:nvSpPr>
          <p:cNvPr id="9" name="Slide Number Placeholder 8"/>
          <p:cNvSpPr>
            <a:spLocks noGrp="1"/>
          </p:cNvSpPr>
          <p:nvPr>
            <p:ph type="sldNum" sz="quarter" idx="12"/>
          </p:nvPr>
        </p:nvSpPr>
        <p:spPr/>
        <p:txBody>
          <a:bodyPr/>
          <a:lstStyle/>
          <a:p>
            <a:fld id="{A01710A2-8C9B-4EDE-AA47-F871BD5A020B}" type="slidenum">
              <a:rPr lang="en-US" smtClean="0"/>
              <a:t>‹#›</a:t>
            </a:fld>
            <a:endParaRPr lang="en-US" dirty="0"/>
          </a:p>
        </p:txBody>
      </p:sp>
      <p:cxnSp>
        <p:nvCxnSpPr>
          <p:cNvPr id="10" name="Straight Connector 9"/>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60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01/28/2016</a:t>
            </a:r>
          </a:p>
        </p:txBody>
      </p:sp>
      <p:sp>
        <p:nvSpPr>
          <p:cNvPr id="5" name="Slide Number Placeholder 4"/>
          <p:cNvSpPr>
            <a:spLocks noGrp="1"/>
          </p:cNvSpPr>
          <p:nvPr>
            <p:ph type="sldNum" sz="quarter" idx="12"/>
          </p:nvPr>
        </p:nvSpPr>
        <p:spPr/>
        <p:txBody>
          <a:bodyPr/>
          <a:lstStyle/>
          <a:p>
            <a:fld id="{A01710A2-8C9B-4EDE-AA47-F871BD5A020B}" type="slidenum">
              <a:rPr lang="en-US" smtClean="0"/>
              <a:t>‹#›</a:t>
            </a:fld>
            <a:endParaRPr lang="en-US" dirty="0"/>
          </a:p>
        </p:txBody>
      </p:sp>
      <p:cxnSp>
        <p:nvCxnSpPr>
          <p:cNvPr id="6" name="Straight Connector 5"/>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72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01/28/2016</a:t>
            </a:r>
          </a:p>
        </p:txBody>
      </p:sp>
      <p:sp>
        <p:nvSpPr>
          <p:cNvPr id="4" name="Slide Number Placeholder 3"/>
          <p:cNvSpPr>
            <a:spLocks noGrp="1"/>
          </p:cNvSpPr>
          <p:nvPr>
            <p:ph type="sldNum" sz="quarter" idx="12"/>
          </p:nvPr>
        </p:nvSpPr>
        <p:spPr/>
        <p:txBody>
          <a:bodyPr/>
          <a:lstStyle/>
          <a:p>
            <a:fld id="{A01710A2-8C9B-4EDE-AA47-F871BD5A020B}" type="slidenum">
              <a:rPr lang="en-US" smtClean="0"/>
              <a:t>‹#›</a:t>
            </a:fld>
            <a:endParaRPr lang="en-US" dirty="0"/>
          </a:p>
        </p:txBody>
      </p:sp>
      <p:cxnSp>
        <p:nvCxnSpPr>
          <p:cNvPr id="5" name="Straight Connector 4"/>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03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01/28/2016</a:t>
            </a:r>
          </a:p>
        </p:txBody>
      </p:sp>
      <p:sp>
        <p:nvSpPr>
          <p:cNvPr id="7" name="Slide Number Placeholder 6"/>
          <p:cNvSpPr>
            <a:spLocks noGrp="1"/>
          </p:cNvSpPr>
          <p:nvPr>
            <p:ph type="sldNum" sz="quarter" idx="12"/>
          </p:nvPr>
        </p:nvSpPr>
        <p:spPr/>
        <p:txBody>
          <a:bodyPr/>
          <a:lstStyle/>
          <a:p>
            <a:fld id="{A01710A2-8C9B-4EDE-AA47-F871BD5A020B}" type="slidenum">
              <a:rPr lang="en-US" smtClean="0"/>
              <a:t>‹#›</a:t>
            </a:fld>
            <a:endParaRPr lang="en-US" dirty="0"/>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41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01/28/2016</a:t>
            </a:r>
          </a:p>
        </p:txBody>
      </p:sp>
      <p:sp>
        <p:nvSpPr>
          <p:cNvPr id="7" name="Slide Number Placeholder 6"/>
          <p:cNvSpPr>
            <a:spLocks noGrp="1"/>
          </p:cNvSpPr>
          <p:nvPr>
            <p:ph type="sldNum" sz="quarter" idx="12"/>
          </p:nvPr>
        </p:nvSpPr>
        <p:spPr/>
        <p:txBody>
          <a:bodyPr/>
          <a:lstStyle/>
          <a:p>
            <a:fld id="{A01710A2-8C9B-4EDE-AA47-F871BD5A020B}" type="slidenum">
              <a:rPr lang="en-US" smtClean="0"/>
              <a:t>‹#›</a:t>
            </a:fld>
            <a:endParaRPr lang="en-US" dirty="0"/>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81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2000505000000020004" pitchFamily="2" charset="0"/>
              </a:defRPr>
            </a:lvl1pPr>
          </a:lstStyle>
          <a:p>
            <a:r>
              <a:rPr lang="en-US" dirty="0"/>
              <a:t>01/28/2016</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2000505000000020004" pitchFamily="2" charset="0"/>
              </a:defRPr>
            </a:lvl1pPr>
          </a:lstStyle>
          <a:p>
            <a:fld id="{A01710A2-8C9B-4EDE-AA47-F871BD5A020B}"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961825" y="6218795"/>
            <a:ext cx="2268350" cy="618227"/>
          </a:xfrm>
          <a:prstGeom prst="rect">
            <a:avLst/>
          </a:prstGeom>
        </p:spPr>
      </p:pic>
    </p:spTree>
    <p:extLst>
      <p:ext uri="{BB962C8B-B14F-4D97-AF65-F5344CB8AC3E}">
        <p14:creationId xmlns:p14="http://schemas.microsoft.com/office/powerpoint/2010/main" val="1427470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ntractingofficerpodcast.com/podcasts/003-the-acquisition-time-zones-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ontractingofficerpodcast.com/podcasts/002-the-8020-rul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inkedin.com/company/2748324?trk=tyah&amp;trkInfo=clickedVertical:company,clickedEntityId:2748324,idx:2-1-2,tarId:1464139411905,tas:skyway%20ac" TargetMode="External"/><Relationship Id="rId7" Type="http://schemas.openxmlformats.org/officeDocument/2006/relationships/hyperlink" Target="mailto:shelley.hall@skywayacquisition.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paul@Contractingofficerpodcast.com" TargetMode="External"/><Relationship Id="rId5" Type="http://schemas.openxmlformats.org/officeDocument/2006/relationships/hyperlink" Target="https://www.facebook.com/Skyway-Acquisition-Solutions-189561964428359/" TargetMode="External"/><Relationship Id="rId4" Type="http://schemas.openxmlformats.org/officeDocument/2006/relationships/hyperlink" Target="https://twitter.com/skywayacq?lang=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skywayacq.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oi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Arial" panose="020B0604020202020204" pitchFamily="34" charset="0"/>
                <a:ea typeface="Adobe Fan Heiti Std B" pitchFamily="34" charset="-128"/>
                <a:cs typeface="Arial" panose="020B0604020202020204" pitchFamily="34" charset="0"/>
              </a:rPr>
              <a:t> </a:t>
            </a:r>
            <a:br>
              <a:rPr lang="en-US" dirty="0">
                <a:latin typeface="Arial" panose="020B0604020202020204" pitchFamily="34" charset="0"/>
                <a:ea typeface="Adobe Fan Heiti Std B" pitchFamily="34" charset="-128"/>
                <a:cs typeface="Arial" panose="020B0604020202020204" pitchFamily="34" charset="0"/>
              </a:rPr>
            </a:br>
            <a:r>
              <a:rPr lang="en-US" dirty="0">
                <a:latin typeface="Arial" panose="020B0604020202020204" pitchFamily="34" charset="0"/>
                <a:ea typeface="Adobe Fan Heiti Std B" pitchFamily="34" charset="-128"/>
                <a:cs typeface="Arial" panose="020B0604020202020204" pitchFamily="34" charset="0"/>
              </a:rPr>
              <a:t>Contracting Officer Podcast</a:t>
            </a:r>
            <a:br>
              <a:rPr lang="en-US" dirty="0">
                <a:latin typeface="Arial" panose="020B0604020202020204" pitchFamily="34" charset="0"/>
                <a:ea typeface="Adobe Fan Heiti Std B" pitchFamily="34" charset="-128"/>
                <a:cs typeface="Arial" panose="020B0604020202020204" pitchFamily="34" charset="0"/>
              </a:rPr>
            </a:br>
            <a:r>
              <a:rPr lang="en-US" dirty="0">
                <a:solidFill>
                  <a:srgbClr val="000000"/>
                </a:solidFill>
                <a:latin typeface="Arial"/>
                <a:ea typeface="Adobe Fan Heiti Std B" pitchFamily="34" charset="-128"/>
                <a:cs typeface="Arial" panose="020B0604020202020204" pitchFamily="34" charset="0"/>
              </a:rPr>
              <a:t>Slides</a:t>
            </a:r>
            <a:endParaRPr lang="en-US" dirty="0">
              <a:latin typeface="Arial" panose="020B0604020202020204" pitchFamily="34" charset="0"/>
              <a:ea typeface="Adobe Fan Heiti Std B" pitchFamily="34" charset="-128"/>
              <a:cs typeface="Arial" panose="020B0604020202020204" pitchFamily="34" charset="0"/>
            </a:endParaRPr>
          </a:p>
        </p:txBody>
      </p:sp>
      <p:sp>
        <p:nvSpPr>
          <p:cNvPr id="3" name="Subtitle 2"/>
          <p:cNvSpPr>
            <a:spLocks noGrp="1"/>
          </p:cNvSpPr>
          <p:nvPr>
            <p:ph type="subTitle" idx="1"/>
          </p:nvPr>
        </p:nvSpPr>
        <p:spPr/>
        <p:txBody>
          <a:bodyPr/>
          <a:lstStyle/>
          <a:p>
            <a:r>
              <a:rPr lang="en-US" dirty="0">
                <a:latin typeface="Arial" panose="020B0604020202020204" pitchFamily="34" charset="0"/>
                <a:ea typeface="Adobe Fan Heiti Std B" pitchFamily="34" charset="-128"/>
                <a:cs typeface="Arial" panose="020B0604020202020204" pitchFamily="34" charset="0"/>
              </a:rPr>
              <a:t>Knowledge &amp; Insights From Contracting Officers</a:t>
            </a:r>
          </a:p>
        </p:txBody>
      </p:sp>
      <p:sp>
        <p:nvSpPr>
          <p:cNvPr id="9" name="Slide Number Placeholder 8"/>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3828618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When do FOIA requests happen?</a:t>
            </a:r>
          </a:p>
        </p:txBody>
      </p:sp>
      <p:sp>
        <p:nvSpPr>
          <p:cNvPr id="3" name="Content Placeholder 2"/>
          <p:cNvSpPr>
            <a:spLocks noGrp="1"/>
          </p:cNvSpPr>
          <p:nvPr>
            <p:ph idx="1"/>
          </p:nvPr>
        </p:nvSpPr>
        <p:spPr>
          <a:xfrm>
            <a:off x="838200" y="1825625"/>
            <a:ext cx="11353800" cy="4530725"/>
          </a:xfrm>
          <a:noFill/>
        </p:spPr>
        <p:txBody>
          <a:bodyPr>
            <a:noAutofit/>
          </a:bodyPr>
          <a:lstStyle/>
          <a:p>
            <a:r>
              <a:rPr lang="en-US" sz="2400" dirty="0">
                <a:latin typeface="Arial" panose="020B0604020202020204" pitchFamily="34" charset="0"/>
                <a:cs typeface="Arial" panose="020B0604020202020204" pitchFamily="34" charset="0"/>
              </a:rPr>
              <a:t>Acquisition Time Zones (from Podcast </a:t>
            </a:r>
            <a:r>
              <a:rPr lang="en-US" sz="2400" dirty="0">
                <a:latin typeface="Arial" panose="020B0604020202020204" pitchFamily="34" charset="0"/>
                <a:cs typeface="Arial" panose="020B0604020202020204" pitchFamily="34" charset="0"/>
                <a:hlinkClick r:id="rId3"/>
              </a:rPr>
              <a:t>Episode 003</a:t>
            </a:r>
            <a:r>
              <a:rPr lang="en-US" sz="2400" dirty="0">
                <a:latin typeface="Arial" panose="020B0604020202020204" pitchFamily="34" charset="0"/>
                <a:cs typeface="Arial" panose="020B0604020202020204" pitchFamily="34" charset="0"/>
              </a:rPr>
              <a:t>)</a:t>
            </a:r>
          </a:p>
          <a:p>
            <a:pPr marL="574675" lvl="0" indent="-304800">
              <a:lnSpc>
                <a:spcPct val="200000"/>
              </a:lnSpc>
              <a:spcBef>
                <a:spcPts val="500"/>
              </a:spcBef>
              <a:buSzPct val="100000"/>
              <a:buFont typeface="Arial"/>
              <a:buChar char="•"/>
              <a:defRPr sz="1800"/>
            </a:pPr>
            <a:r>
              <a:rPr lang="en-US" sz="2000" b="1" kern="0" dirty="0">
                <a:solidFill>
                  <a:srgbClr val="FFFFFF">
                    <a:lumMod val="75000"/>
                  </a:srgbClr>
                </a:solidFill>
                <a:latin typeface="Arial" panose="020B0604020202020204" pitchFamily="34" charset="0"/>
                <a:cs typeface="Arial" panose="020B0604020202020204" pitchFamily="34" charset="0"/>
                <a:sym typeface="Calibri"/>
              </a:rPr>
              <a:t>Requirements Zone</a:t>
            </a:r>
          </a:p>
          <a:p>
            <a:pPr marL="574675" indent="-304800">
              <a:lnSpc>
                <a:spcPct val="200000"/>
              </a:lnSpc>
              <a:spcBef>
                <a:spcPts val="500"/>
              </a:spcBef>
              <a:buSzPct val="100000"/>
              <a:buFont typeface="Arial"/>
              <a:buChar char="•"/>
              <a:defRPr sz="1800"/>
            </a:pPr>
            <a:r>
              <a:rPr lang="en-US" sz="2000" b="1" kern="0" dirty="0">
                <a:solidFill>
                  <a:srgbClr val="FF0000"/>
                </a:solidFill>
                <a:latin typeface="Arial" panose="020B0604020202020204" pitchFamily="34" charset="0"/>
                <a:cs typeface="Arial" panose="020B0604020202020204" pitchFamily="34" charset="0"/>
                <a:sym typeface="Calibri"/>
              </a:rPr>
              <a:t>Market Research Zone</a:t>
            </a:r>
          </a:p>
          <a:p>
            <a:pPr marL="574675" indent="-304800">
              <a:lnSpc>
                <a:spcPct val="200000"/>
              </a:lnSpc>
              <a:spcBef>
                <a:spcPts val="500"/>
              </a:spcBef>
              <a:buSzPct val="100000"/>
              <a:buFont typeface="Arial"/>
              <a:buChar char="•"/>
              <a:defRPr sz="1800"/>
            </a:pPr>
            <a:r>
              <a:rPr lang="en-US" sz="2000" b="1" kern="0" dirty="0">
                <a:solidFill>
                  <a:srgbClr val="FF0000"/>
                </a:solidFill>
                <a:latin typeface="Arial" panose="020B0604020202020204" pitchFamily="34" charset="0"/>
                <a:cs typeface="Arial" panose="020B0604020202020204" pitchFamily="34" charset="0"/>
                <a:sym typeface="Calibri"/>
              </a:rPr>
              <a:t>RFP Zone</a:t>
            </a:r>
          </a:p>
          <a:p>
            <a:pPr marL="574675" indent="-304800">
              <a:lnSpc>
                <a:spcPct val="200000"/>
              </a:lnSpc>
              <a:spcBef>
                <a:spcPts val="500"/>
              </a:spcBef>
              <a:buSzPct val="100000"/>
              <a:buFont typeface="Arial"/>
              <a:buChar char="•"/>
              <a:defRPr sz="1800"/>
            </a:pPr>
            <a:r>
              <a:rPr lang="en-US" sz="2000" b="1" kern="0" dirty="0">
                <a:solidFill>
                  <a:srgbClr val="FFFFFF">
                    <a:lumMod val="75000"/>
                  </a:srgbClr>
                </a:solidFill>
                <a:latin typeface="Arial" panose="020B0604020202020204" pitchFamily="34" charset="0"/>
                <a:cs typeface="Arial" panose="020B0604020202020204" pitchFamily="34" charset="0"/>
                <a:sym typeface="Calibri"/>
              </a:rPr>
              <a:t>Source Selection Zone (or sole source)</a:t>
            </a:r>
          </a:p>
          <a:p>
            <a:pPr marL="574675" lvl="0" indent="-304800">
              <a:lnSpc>
                <a:spcPct val="200000"/>
              </a:lnSpc>
              <a:spcBef>
                <a:spcPts val="500"/>
              </a:spcBef>
              <a:buSzPct val="100000"/>
              <a:buFont typeface="Arial"/>
              <a:buChar char="•"/>
              <a:defRPr sz="1800"/>
            </a:pPr>
            <a:r>
              <a:rPr lang="en-US" sz="2000" b="1" kern="0" dirty="0">
                <a:solidFill>
                  <a:srgbClr val="FFFFFF">
                    <a:lumMod val="75000"/>
                  </a:srgbClr>
                </a:solidFill>
                <a:latin typeface="Arial" panose="020B0604020202020204" pitchFamily="34" charset="0"/>
                <a:cs typeface="Arial" panose="020B0604020202020204" pitchFamily="34" charset="0"/>
                <a:sym typeface="Calibri"/>
              </a:rPr>
              <a:t>Execution Zones: Kick Off, Transition (Ramp Up), Performance, Re-compete</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10</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418037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Why are FOIA requests important?</a:t>
            </a:r>
          </a:p>
        </p:txBody>
      </p:sp>
      <p:sp>
        <p:nvSpPr>
          <p:cNvPr id="3" name="Content Placeholder 2"/>
          <p:cNvSpPr>
            <a:spLocks noGrp="1"/>
          </p:cNvSpPr>
          <p:nvPr>
            <p:ph idx="1"/>
          </p:nvPr>
        </p:nvSpPr>
        <p:spPr>
          <a:xfrm>
            <a:off x="838200" y="1825625"/>
            <a:ext cx="11353800" cy="4707910"/>
          </a:xfrm>
        </p:spPr>
        <p:txBody>
          <a:bodyPr>
            <a:noAutofit/>
          </a:bodyPr>
          <a:lstStyle/>
          <a:p>
            <a:pPr>
              <a:lnSpc>
                <a:spcPct val="80000"/>
              </a:lnSpc>
              <a:spcBef>
                <a:spcPts val="500"/>
              </a:spcBef>
              <a:buSzPct val="100000"/>
              <a:defRPr sz="1800"/>
            </a:pPr>
            <a:r>
              <a:rPr lang="en-US" sz="2400" kern="0" dirty="0">
                <a:latin typeface="Arial" panose="020B0604020202020204" pitchFamily="34" charset="0"/>
                <a:cs typeface="Arial" panose="020B0604020202020204" pitchFamily="34" charset="0"/>
                <a:sym typeface="Calibri"/>
              </a:rPr>
              <a:t>They are very difficult for the federal agency’s workforce to complete, because of the priority, short timeline and volume of information required to duplicate and transmit</a:t>
            </a:r>
          </a:p>
          <a:p>
            <a:pPr>
              <a:lnSpc>
                <a:spcPct val="80000"/>
              </a:lnSpc>
              <a:spcBef>
                <a:spcPts val="500"/>
              </a:spcBef>
              <a:buSzPct val="100000"/>
              <a:defRPr sz="1800"/>
            </a:pPr>
            <a:endParaRPr lang="en-US" sz="2400" kern="0" dirty="0">
              <a:latin typeface="Arial" panose="020B0604020202020204" pitchFamily="34" charset="0"/>
              <a:cs typeface="Arial" panose="020B0604020202020204" pitchFamily="34" charset="0"/>
              <a:sym typeface="Calibri"/>
            </a:endParaRPr>
          </a:p>
          <a:p>
            <a:pPr>
              <a:lnSpc>
                <a:spcPct val="80000"/>
              </a:lnSpc>
              <a:spcBef>
                <a:spcPts val="500"/>
              </a:spcBef>
              <a:buSzPct val="100000"/>
              <a:defRPr sz="1800"/>
            </a:pPr>
            <a:r>
              <a:rPr lang="en-US" sz="2400" kern="0" dirty="0">
                <a:latin typeface="Arial" panose="020B0604020202020204" pitchFamily="34" charset="0"/>
                <a:cs typeface="Arial" panose="020B0604020202020204" pitchFamily="34" charset="0"/>
                <a:sym typeface="Calibri"/>
              </a:rPr>
              <a:t>Not “welcome” events - It’s a view ”inside the process” of the agency</a:t>
            </a:r>
          </a:p>
          <a:p>
            <a:pPr>
              <a:lnSpc>
                <a:spcPct val="80000"/>
              </a:lnSpc>
              <a:spcBef>
                <a:spcPts val="500"/>
              </a:spcBef>
              <a:buSzPct val="100000"/>
              <a:defRPr sz="1800"/>
            </a:pPr>
            <a:endParaRPr lang="en-US" sz="2400" kern="0" dirty="0">
              <a:latin typeface="Arial" panose="020B0604020202020204" pitchFamily="34" charset="0"/>
              <a:cs typeface="Arial" panose="020B0604020202020204" pitchFamily="34" charset="0"/>
              <a:sym typeface="Calibri"/>
            </a:endParaRPr>
          </a:p>
          <a:p>
            <a:pPr>
              <a:lnSpc>
                <a:spcPct val="80000"/>
              </a:lnSpc>
              <a:spcBef>
                <a:spcPts val="500"/>
              </a:spcBef>
              <a:buSzPct val="100000"/>
              <a:defRPr sz="1800"/>
            </a:pPr>
            <a:r>
              <a:rPr lang="en-US" sz="2400" kern="0" dirty="0">
                <a:latin typeface="Arial" panose="020B0604020202020204" pitchFamily="34" charset="0"/>
                <a:cs typeface="Arial" panose="020B0604020202020204" pitchFamily="34" charset="0"/>
                <a:sym typeface="Calibri"/>
              </a:rPr>
              <a:t>People expect to be able to get this info</a:t>
            </a:r>
          </a:p>
          <a:p>
            <a:pPr>
              <a:lnSpc>
                <a:spcPct val="80000"/>
              </a:lnSpc>
              <a:spcBef>
                <a:spcPts val="500"/>
              </a:spcBef>
              <a:buSzPct val="100000"/>
              <a:defRPr sz="1800"/>
            </a:pPr>
            <a:endParaRPr lang="en-US" sz="2400" kern="0" dirty="0">
              <a:latin typeface="Arial" panose="020B0604020202020204" pitchFamily="34" charset="0"/>
              <a:cs typeface="Arial" panose="020B0604020202020204" pitchFamily="34" charset="0"/>
              <a:sym typeface="Calibri"/>
            </a:endParaRPr>
          </a:p>
          <a:p>
            <a:pPr>
              <a:lnSpc>
                <a:spcPct val="80000"/>
              </a:lnSpc>
              <a:spcBef>
                <a:spcPts val="500"/>
              </a:spcBef>
              <a:buSzPct val="100000"/>
              <a:defRPr sz="1800"/>
            </a:pPr>
            <a:r>
              <a:rPr lang="en-US" sz="2400" kern="0" dirty="0">
                <a:latin typeface="Arial" panose="020B0604020202020204" pitchFamily="34" charset="0"/>
                <a:cs typeface="Arial" panose="020B0604020202020204" pitchFamily="34" charset="0"/>
                <a:sym typeface="Calibri"/>
              </a:rPr>
              <a:t>The Center for Effective Government analyzed 15 federal agencies that receive the most FOIA requests. It concluded that federal agencies are struggling to keep up</a:t>
            </a:r>
          </a:p>
          <a:p>
            <a:pPr>
              <a:lnSpc>
                <a:spcPct val="80000"/>
              </a:lnSpc>
              <a:spcBef>
                <a:spcPts val="500"/>
              </a:spcBef>
              <a:buSzPct val="100000"/>
              <a:defRPr sz="1800"/>
            </a:pPr>
            <a:endParaRPr lang="en-US" sz="2400" kern="0" dirty="0">
              <a:latin typeface="Arial" panose="020B0604020202020204" pitchFamily="34" charset="0"/>
              <a:cs typeface="Arial" panose="020B0604020202020204" pitchFamily="34" charset="0"/>
              <a:sym typeface="Calibri"/>
            </a:endParaRPr>
          </a:p>
          <a:p>
            <a:pPr>
              <a:lnSpc>
                <a:spcPct val="80000"/>
              </a:lnSpc>
              <a:spcBef>
                <a:spcPts val="500"/>
              </a:spcBef>
              <a:buSzPct val="100000"/>
              <a:defRPr sz="1800"/>
            </a:pPr>
            <a:endParaRPr lang="en-US" sz="2400" kern="0" dirty="0">
              <a:latin typeface="Arial" panose="020B0604020202020204" pitchFamily="34" charset="0"/>
              <a:cs typeface="Arial" panose="020B0604020202020204" pitchFamily="34" charset="0"/>
              <a:sym typeface="Calibri"/>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11</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90817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Why are FOIA requests important?</a:t>
            </a:r>
          </a:p>
        </p:txBody>
      </p:sp>
      <p:sp>
        <p:nvSpPr>
          <p:cNvPr id="3" name="Content Placeholder 2"/>
          <p:cNvSpPr>
            <a:spLocks noGrp="1"/>
          </p:cNvSpPr>
          <p:nvPr>
            <p:ph idx="1"/>
          </p:nvPr>
        </p:nvSpPr>
        <p:spPr>
          <a:xfrm>
            <a:off x="838200" y="1825625"/>
            <a:ext cx="11277600" cy="4707910"/>
          </a:xfrm>
        </p:spPr>
        <p:txBody>
          <a:bodyPr>
            <a:noAutofit/>
          </a:bodyPr>
          <a:lstStyle/>
          <a:p>
            <a:pPr marL="45720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In the latest analysis published in 2015 (using 2012 and 2013 data, the most recent years available) ten of the 15 did not earn satisfactory overall grades, scoring less than 70 out of a possible 100 points. </a:t>
            </a:r>
          </a:p>
          <a:p>
            <a:pPr marL="914400" indent="-457200">
              <a:lnSpc>
                <a:spcPct val="100000"/>
              </a:lnSpc>
              <a:spcBef>
                <a:spcPts val="300"/>
              </a:spcBef>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DHS (69%)</a:t>
            </a:r>
          </a:p>
          <a:p>
            <a:pPr marL="914400" indent="-457200">
              <a:lnSpc>
                <a:spcPct val="100000"/>
              </a:lnSpc>
              <a:spcBef>
                <a:spcPts val="300"/>
              </a:spcBef>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DoT (68%)</a:t>
            </a:r>
          </a:p>
          <a:p>
            <a:pPr marL="914400" indent="-457200">
              <a:lnSpc>
                <a:spcPct val="100000"/>
              </a:lnSpc>
              <a:spcBef>
                <a:spcPts val="300"/>
              </a:spcBef>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Treasury (68%)</a:t>
            </a:r>
          </a:p>
          <a:p>
            <a:pPr marL="914400" indent="-457200">
              <a:lnSpc>
                <a:spcPct val="100000"/>
              </a:lnSpc>
              <a:spcBef>
                <a:spcPts val="300"/>
              </a:spcBef>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EPA (67%)</a:t>
            </a:r>
          </a:p>
          <a:p>
            <a:pPr marL="914400" indent="-457200">
              <a:lnSpc>
                <a:spcPct val="100000"/>
              </a:lnSpc>
              <a:spcBef>
                <a:spcPts val="300"/>
              </a:spcBef>
              <a:buSzPct val="100000"/>
            </a:pPr>
            <a:r>
              <a:rPr lang="en-US" sz="2400" kern="0" dirty="0" err="1">
                <a:solidFill>
                  <a:sysClr val="windowText" lastClr="000000"/>
                </a:solidFill>
                <a:latin typeface="Arial" panose="020B0604020202020204" pitchFamily="34" charset="0"/>
                <a:cs typeface="Arial" panose="020B0604020202020204" pitchFamily="34" charset="0"/>
                <a:sym typeface="Calibri"/>
              </a:rPr>
              <a:t>DoL</a:t>
            </a:r>
            <a:r>
              <a:rPr lang="en-US" sz="2400" kern="0" dirty="0">
                <a:solidFill>
                  <a:sysClr val="windowText" lastClr="000000"/>
                </a:solidFill>
                <a:latin typeface="Arial" panose="020B0604020202020204" pitchFamily="34" charset="0"/>
                <a:cs typeface="Arial" panose="020B0604020202020204" pitchFamily="34" charset="0"/>
                <a:sym typeface="Calibri"/>
              </a:rPr>
              <a:t> (63%)</a:t>
            </a:r>
          </a:p>
          <a:p>
            <a:pPr marL="914400" indent="-457200">
              <a:lnSpc>
                <a:spcPct val="100000"/>
              </a:lnSpc>
              <a:spcBef>
                <a:spcPts val="300"/>
              </a:spcBef>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VA (64%)</a:t>
            </a:r>
          </a:p>
          <a:p>
            <a:pPr marL="914400" indent="-457200">
              <a:lnSpc>
                <a:spcPct val="100000"/>
              </a:lnSpc>
              <a:spcBef>
                <a:spcPts val="300"/>
              </a:spcBef>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DoD (61%)</a:t>
            </a:r>
          </a:p>
          <a:p>
            <a:pPr marL="914400" indent="-457200">
              <a:lnSpc>
                <a:spcPct val="100000"/>
              </a:lnSpc>
              <a:spcBef>
                <a:spcPts val="300"/>
              </a:spcBef>
              <a:buSzPct val="100000"/>
            </a:pPr>
            <a:r>
              <a:rPr lang="en-US" sz="2400" kern="0" dirty="0" err="1">
                <a:solidFill>
                  <a:sysClr val="windowText" lastClr="000000"/>
                </a:solidFill>
                <a:latin typeface="Arial" panose="020B0604020202020204" pitchFamily="34" charset="0"/>
                <a:cs typeface="Arial" panose="020B0604020202020204" pitchFamily="34" charset="0"/>
                <a:sym typeface="Calibri"/>
              </a:rPr>
              <a:t>DoState</a:t>
            </a:r>
            <a:r>
              <a:rPr lang="en-US" sz="2400" kern="0" dirty="0">
                <a:solidFill>
                  <a:sysClr val="windowText" lastClr="000000"/>
                </a:solidFill>
                <a:latin typeface="Arial" panose="020B0604020202020204" pitchFamily="34" charset="0"/>
                <a:cs typeface="Arial" panose="020B0604020202020204" pitchFamily="34" charset="0"/>
                <a:sym typeface="Calibri"/>
              </a:rPr>
              <a:t> (37%); also had a processing score of 23%!</a:t>
            </a:r>
          </a:p>
          <a:p>
            <a:pPr marL="457200" indent="-457200">
              <a:buSzPct val="100000"/>
            </a:pPr>
            <a:endParaRPr lang="en-US" sz="2400" kern="0" dirty="0">
              <a:solidFill>
                <a:sysClr val="windowText" lastClr="000000"/>
              </a:solidFill>
              <a:latin typeface="Arial" panose="020B0604020202020204" pitchFamily="34" charset="0"/>
              <a:cs typeface="Arial" panose="020B0604020202020204" pitchFamily="34" charset="0"/>
              <a:sym typeface="Calibri"/>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12</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25509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Why are FOIA requests important?</a:t>
            </a:r>
          </a:p>
        </p:txBody>
      </p:sp>
      <p:sp>
        <p:nvSpPr>
          <p:cNvPr id="3" name="Content Placeholder 2"/>
          <p:cNvSpPr>
            <a:spLocks noGrp="1"/>
          </p:cNvSpPr>
          <p:nvPr>
            <p:ph idx="1"/>
          </p:nvPr>
        </p:nvSpPr>
        <p:spPr>
          <a:xfrm>
            <a:off x="838200" y="1825625"/>
            <a:ext cx="11277600" cy="4707910"/>
          </a:xfrm>
        </p:spPr>
        <p:txBody>
          <a:bodyPr>
            <a:noAutofit/>
          </a:bodyPr>
          <a:lstStyle/>
          <a:p>
            <a:pPr marL="45720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Agencies can charge reasonable search, review and duplication fees</a:t>
            </a:r>
          </a:p>
          <a:p>
            <a:pPr marL="976313"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Make request including a ceiling on what you'll pay</a:t>
            </a:r>
          </a:p>
          <a:p>
            <a:pPr marL="457200"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Response time</a:t>
            </a:r>
          </a:p>
          <a:p>
            <a:pPr marL="914400"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Need to give a timetable within 20 days, but it can take longer</a:t>
            </a:r>
          </a:p>
          <a:p>
            <a:pPr marL="914400"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If they do not respond, it gets messy and costs more time</a:t>
            </a:r>
          </a:p>
          <a:p>
            <a:pPr marL="457200" lvl="0" indent="-457200">
              <a:lnSpc>
                <a:spcPct val="100000"/>
              </a:lnSpc>
              <a:spcBef>
                <a:spcPts val="0"/>
              </a:spcBef>
              <a:buSzPct val="100000"/>
            </a:pPr>
            <a:endParaRPr lang="en-US" sz="2400" kern="0" dirty="0">
              <a:solidFill>
                <a:sysClr val="windowText" lastClr="000000"/>
              </a:solidFill>
              <a:latin typeface="Arial" panose="020B0604020202020204" pitchFamily="34" charset="0"/>
              <a:cs typeface="Arial" panose="020B0604020202020204" pitchFamily="34" charset="0"/>
              <a:sym typeface="Calibri"/>
            </a:endParaRPr>
          </a:p>
          <a:p>
            <a:pPr marL="457200"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Uses:</a:t>
            </a:r>
          </a:p>
          <a:p>
            <a:pPr marL="914400"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Competitive intelligence</a:t>
            </a:r>
          </a:p>
          <a:p>
            <a:pPr marL="914400"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To hold people accountable</a:t>
            </a:r>
          </a:p>
          <a:p>
            <a:pPr marL="914400" lvl="0" indent="-457200">
              <a:buSzPct val="100000"/>
            </a:pPr>
            <a:r>
              <a:rPr lang="en-US" sz="2400" kern="0" dirty="0">
                <a:solidFill>
                  <a:sysClr val="windowText" lastClr="000000"/>
                </a:solidFill>
                <a:latin typeface="Arial" panose="020B0604020202020204" pitchFamily="34" charset="0"/>
                <a:cs typeface="Arial" panose="020B0604020202020204" pitchFamily="34" charset="0"/>
                <a:sym typeface="Calibri"/>
              </a:rPr>
              <a:t>Sensationalism</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13</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585579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Why Should Government Care?</a:t>
            </a:r>
          </a:p>
        </p:txBody>
      </p:sp>
      <p:sp>
        <p:nvSpPr>
          <p:cNvPr id="3" name="Content Placeholder 2"/>
          <p:cNvSpPr>
            <a:spLocks noGrp="1"/>
          </p:cNvSpPr>
          <p:nvPr>
            <p:ph idx="1"/>
          </p:nvPr>
        </p:nvSpPr>
        <p:spPr>
          <a:xfrm>
            <a:off x="838200" y="1825625"/>
            <a:ext cx="11353800" cy="4707910"/>
          </a:xfrm>
        </p:spPr>
        <p:txBody>
          <a:bodyPr>
            <a:noAutofit/>
          </a:bodyPr>
          <a:lstStyle/>
          <a:p>
            <a:pPr marL="457200" indent="-457200"/>
            <a:r>
              <a:rPr lang="en-US" sz="2400" dirty="0">
                <a:latin typeface="Arial" panose="020B0604020202020204" pitchFamily="34" charset="0"/>
                <a:cs typeface="Arial" panose="020B0604020202020204" pitchFamily="34" charset="0"/>
              </a:rPr>
              <a:t>Other than as a citizen, I’m not sure you do…</a:t>
            </a:r>
          </a:p>
          <a:p>
            <a:pPr marL="457200" indent="-457200"/>
            <a:endParaRPr lang="en-US" sz="2400" b="1" dirty="0">
              <a:solidFill>
                <a:srgbClr val="00B050"/>
              </a:solidFill>
              <a:latin typeface="Arial" panose="020B0604020202020204" pitchFamily="34" charset="0"/>
              <a:cs typeface="Arial" panose="020B0604020202020204" pitchFamily="34" charset="0"/>
            </a:endParaRPr>
          </a:p>
          <a:p>
            <a:pPr marL="457200" indent="-457200"/>
            <a:r>
              <a:rPr lang="en-US" sz="2400" b="1" dirty="0">
                <a:solidFill>
                  <a:srgbClr val="00B050"/>
                </a:solidFill>
                <a:latin typeface="Arial" panose="020B0604020202020204" pitchFamily="34" charset="0"/>
                <a:cs typeface="Arial" panose="020B0604020202020204" pitchFamily="34" charset="0"/>
              </a:rPr>
              <a:t>Full disclosure, this was NOT a priority of all the things I did as a CO</a:t>
            </a:r>
          </a:p>
          <a:p>
            <a:pPr marL="457200" indent="-457200"/>
            <a:endParaRPr lang="en-US" sz="2400" dirty="0">
              <a:latin typeface="Arial" panose="020B0604020202020204" pitchFamily="34" charset="0"/>
              <a:cs typeface="Arial" panose="020B0604020202020204" pitchFamily="34" charset="0"/>
            </a:endParaRPr>
          </a:p>
          <a:p>
            <a:pPr marL="457200" indent="-457200"/>
            <a:r>
              <a:rPr lang="en-US" sz="2400" dirty="0">
                <a:latin typeface="Arial" panose="020B0604020202020204" pitchFamily="34" charset="0"/>
                <a:cs typeface="Arial" panose="020B0604020202020204" pitchFamily="34" charset="0"/>
              </a:rPr>
              <a:t>The “FOIA Monitor,” like the inspector, is a thankless job </a:t>
            </a:r>
          </a:p>
          <a:p>
            <a:pPr marL="457200" indent="-457200"/>
            <a:endParaRPr lang="en-US" sz="2400" dirty="0">
              <a:latin typeface="Arial" panose="020B0604020202020204" pitchFamily="34" charset="0"/>
              <a:cs typeface="Arial" panose="020B0604020202020204" pitchFamily="34" charset="0"/>
            </a:endParaRPr>
          </a:p>
          <a:p>
            <a:pPr marL="457200" indent="-457200"/>
            <a:r>
              <a:rPr lang="en-US" sz="2400" dirty="0">
                <a:latin typeface="Arial" panose="020B0604020202020204" pitchFamily="34" charset="0"/>
                <a:cs typeface="Arial" panose="020B0604020202020204" pitchFamily="34" charset="0"/>
              </a:rPr>
              <a:t>Contractors want a copy before the re-compete happens </a:t>
            </a:r>
          </a:p>
          <a:p>
            <a:pPr marL="457200" indent="-457200"/>
            <a:endParaRPr lang="en-US" sz="2400" dirty="0">
              <a:latin typeface="Arial" panose="020B0604020202020204" pitchFamily="34" charset="0"/>
              <a:cs typeface="Arial" panose="020B0604020202020204" pitchFamily="34" charset="0"/>
            </a:endParaRPr>
          </a:p>
          <a:p>
            <a:pPr marL="457200" indent="-457200"/>
            <a:r>
              <a:rPr lang="en-US" sz="2400" dirty="0">
                <a:latin typeface="Arial" panose="020B0604020202020204" pitchFamily="34" charset="0"/>
                <a:cs typeface="Arial" panose="020B0604020202020204" pitchFamily="34" charset="0"/>
              </a:rPr>
              <a:t>This is not just contracts, we are talking about government</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14</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234390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Why Should Industry Care?</a:t>
            </a:r>
          </a:p>
        </p:txBody>
      </p:sp>
      <p:sp>
        <p:nvSpPr>
          <p:cNvPr id="3" name="Content Placeholder 2"/>
          <p:cNvSpPr>
            <a:spLocks noGrp="1"/>
          </p:cNvSpPr>
          <p:nvPr>
            <p:ph idx="1"/>
          </p:nvPr>
        </p:nvSpPr>
        <p:spPr>
          <a:xfrm>
            <a:off x="838200" y="1825625"/>
            <a:ext cx="11353800" cy="4707910"/>
          </a:xfrm>
        </p:spPr>
        <p:txBody>
          <a:bodyPr>
            <a:noAutofit/>
          </a:bodyPr>
          <a:lstStyle/>
          <a:p>
            <a:r>
              <a:rPr lang="en-US" sz="2400" dirty="0">
                <a:latin typeface="Arial" panose="020B0604020202020204" pitchFamily="34" charset="0"/>
                <a:cs typeface="Arial" panose="020B0604020202020204" pitchFamily="34" charset="0"/>
              </a:rPr>
              <a:t>This is how you can get insight on an agency, a contract, etc.</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It’s also how others can get it on you</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What’s discoverable for you as a company?</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Remember, this is open government-</a:t>
            </a:r>
            <a:r>
              <a:rPr lang="en-US" sz="2400" dirty="0" err="1">
                <a:latin typeface="Arial" panose="020B0604020202020204" pitchFamily="34" charset="0"/>
                <a:cs typeface="Arial" panose="020B0604020202020204" pitchFamily="34" charset="0"/>
              </a:rPr>
              <a:t>ish</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15</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7214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Summary</a:t>
            </a:r>
          </a:p>
        </p:txBody>
      </p:sp>
      <p:sp>
        <p:nvSpPr>
          <p:cNvPr id="3" name="Content Placeholder 2"/>
          <p:cNvSpPr>
            <a:spLocks noGrp="1"/>
          </p:cNvSpPr>
          <p:nvPr>
            <p:ph idx="1"/>
          </p:nvPr>
        </p:nvSpPr>
        <p:spPr>
          <a:xfrm>
            <a:off x="838200" y="1825625"/>
            <a:ext cx="11353800" cy="4707910"/>
          </a:xfrm>
        </p:spPr>
        <p:txBody>
          <a:bodyPr>
            <a:noAutofit/>
          </a:bodyPr>
          <a:lstStyle/>
          <a:p>
            <a:r>
              <a:rPr lang="en-US" sz="2400" dirty="0">
                <a:latin typeface="Arial" panose="020B0604020202020204" pitchFamily="34" charset="0"/>
                <a:cs typeface="Arial" panose="020B0604020202020204" pitchFamily="34" charset="0"/>
              </a:rPr>
              <a:t>This is a law that provides more transparency</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has been amended, increased, decreased, and expanded over time with politics and lawsuits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is one of the things that makes things take longer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is part of the </a:t>
            </a:r>
            <a:r>
              <a:rPr lang="en-US" sz="2400" dirty="0">
                <a:latin typeface="Arial" panose="020B0604020202020204" pitchFamily="34" charset="0"/>
                <a:cs typeface="Arial" panose="020B0604020202020204" pitchFamily="34" charset="0"/>
                <a:hlinkClick r:id="rId3"/>
              </a:rPr>
              <a:t>80% process </a:t>
            </a:r>
            <a:r>
              <a:rPr lang="en-US" sz="2400" dirty="0">
                <a:latin typeface="Arial" panose="020B0604020202020204" pitchFamily="34" charset="0"/>
                <a:cs typeface="Arial" panose="020B0604020202020204" pitchFamily="34" charset="0"/>
              </a:rPr>
              <a:t>so be sure you know how it works and how to use it</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16</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302272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Arial" panose="020B0604020202020204" pitchFamily="34" charset="0"/>
                <a:ea typeface="Adobe Fan Heiti Std B" pitchFamily="34" charset="-128"/>
                <a:cs typeface="Arial" panose="020B0604020202020204" pitchFamily="34" charset="0"/>
              </a:rPr>
              <a:t>Contact us</a:t>
            </a:r>
          </a:p>
        </p:txBody>
      </p:sp>
      <p:sp>
        <p:nvSpPr>
          <p:cNvPr id="3" name="Content Placeholder 2"/>
          <p:cNvSpPr>
            <a:spLocks noGrp="1"/>
          </p:cNvSpPr>
          <p:nvPr>
            <p:ph idx="1"/>
          </p:nvPr>
        </p:nvSpPr>
        <p:spPr/>
        <p:txBody>
          <a:bodyPr anchor="ctr">
            <a:normAutofit/>
          </a:bodyPr>
          <a:lstStyle/>
          <a:p>
            <a:pPr marL="457200" indent="-320675">
              <a:spcBef>
                <a:spcPts val="500"/>
              </a:spcBef>
              <a:defRPr sz="1800"/>
            </a:pPr>
            <a:r>
              <a:rPr lang="en-US" sz="2400" dirty="0">
                <a:latin typeface="Arial" panose="020B0604020202020204" pitchFamily="34" charset="0"/>
                <a:cs typeface="Arial" panose="020B0604020202020204" pitchFamily="34" charset="0"/>
              </a:rPr>
              <a:t>We are on </a:t>
            </a:r>
            <a:r>
              <a:rPr lang="en-US" sz="2400" dirty="0">
                <a:latin typeface="Arial" panose="020B0604020202020204" pitchFamily="34" charset="0"/>
                <a:cs typeface="Arial" panose="020B0604020202020204" pitchFamily="34" charset="0"/>
                <a:hlinkClick r:id="rId3" invalidUrl="https://www.linkedin.com/company/2748324?trk=tyah&amp;trkInfo=clickedVertical:company,clickedEntityId:2748324,idx:2-1-2,tarId:1464139411905,tas:skyway ac"/>
              </a:rPr>
              <a:t>LinkedIn</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4"/>
              </a:rPr>
              <a:t>Twitter</a:t>
            </a:r>
            <a:r>
              <a:rPr lang="en-US" sz="2400" dirty="0">
                <a:latin typeface="Arial" panose="020B0604020202020204" pitchFamily="34" charset="0"/>
                <a:cs typeface="Arial" panose="020B0604020202020204" pitchFamily="34" charset="0"/>
              </a:rPr>
              <a:t> and </a:t>
            </a:r>
            <a:r>
              <a:rPr lang="en-US" sz="2400" dirty="0">
                <a:latin typeface="Arial" panose="020B0604020202020204" pitchFamily="34" charset="0"/>
                <a:cs typeface="Arial" panose="020B0604020202020204" pitchFamily="34" charset="0"/>
                <a:hlinkClick r:id="rId5"/>
              </a:rPr>
              <a:t>Facebook</a:t>
            </a:r>
            <a:endParaRPr lang="en-US" sz="2400" dirty="0">
              <a:latin typeface="Arial" panose="020B0604020202020204" pitchFamily="34" charset="0"/>
              <a:cs typeface="Arial" panose="020B0604020202020204" pitchFamily="34" charset="0"/>
            </a:endParaRPr>
          </a:p>
          <a:p>
            <a:pPr marL="136525" indent="0">
              <a:spcBef>
                <a:spcPts val="500"/>
              </a:spcBef>
              <a:buNone/>
              <a:defRPr sz="1800"/>
            </a:pPr>
            <a:endParaRPr lang="en-US" sz="2400" dirty="0">
              <a:latin typeface="Arial" panose="020B0604020202020204" pitchFamily="34" charset="0"/>
              <a:cs typeface="Arial" panose="020B0604020202020204" pitchFamily="34" charset="0"/>
            </a:endParaRPr>
          </a:p>
          <a:p>
            <a:pPr marL="457200" indent="-320675">
              <a:spcBef>
                <a:spcPts val="500"/>
              </a:spcBef>
              <a:defRPr sz="1800"/>
            </a:pPr>
            <a:r>
              <a:rPr lang="en-US" sz="2400" dirty="0">
                <a:latin typeface="Arial" panose="020B0604020202020204" pitchFamily="34" charset="0"/>
                <a:cs typeface="Arial" panose="020B0604020202020204" pitchFamily="34" charset="0"/>
              </a:rPr>
              <a:t>We also started the Government Contracting Network Group on Facebook. Join us there!</a:t>
            </a:r>
          </a:p>
          <a:p>
            <a:pPr marL="457200" lvl="0" indent="-320675">
              <a:spcBef>
                <a:spcPts val="500"/>
              </a:spcBef>
              <a:defRPr sz="1800"/>
            </a:pPr>
            <a:endParaRPr lang="en-US" sz="2400" dirty="0">
              <a:latin typeface="Arial" panose="020B0604020202020204" pitchFamily="34" charset="0"/>
              <a:cs typeface="Arial" panose="020B0604020202020204" pitchFamily="34" charset="0"/>
            </a:endParaRPr>
          </a:p>
          <a:p>
            <a:pPr marL="457200" lvl="0" indent="-320675">
              <a:spcBef>
                <a:spcPts val="500"/>
              </a:spcBef>
              <a:defRPr sz="1800"/>
            </a:pPr>
            <a:r>
              <a:rPr lang="en-US" sz="2400" dirty="0">
                <a:latin typeface="Arial" panose="020B0604020202020204" pitchFamily="34" charset="0"/>
                <a:cs typeface="Arial" panose="020B0604020202020204" pitchFamily="34" charset="0"/>
              </a:rPr>
              <a:t>Send your topics to </a:t>
            </a:r>
            <a:r>
              <a:rPr lang="en-US" sz="2400" dirty="0">
                <a:latin typeface="Arial" panose="020B0604020202020204" pitchFamily="34" charset="0"/>
                <a:cs typeface="Arial" panose="020B0604020202020204" pitchFamily="34" charset="0"/>
                <a:hlinkClick r:id="rId6"/>
              </a:rPr>
              <a:t>paul@Contractingofficerpodcast.com</a:t>
            </a:r>
            <a:endParaRPr lang="en-US" sz="2400" dirty="0">
              <a:latin typeface="Arial" panose="020B0604020202020204" pitchFamily="34" charset="0"/>
              <a:cs typeface="Arial" panose="020B0604020202020204" pitchFamily="34" charset="0"/>
            </a:endParaRPr>
          </a:p>
          <a:p>
            <a:pPr marL="457200" lvl="0" indent="-320675">
              <a:spcBef>
                <a:spcPts val="500"/>
              </a:spcBef>
              <a:defRPr sz="1800"/>
            </a:pPr>
            <a:endParaRPr lang="en-US" sz="2400" dirty="0">
              <a:latin typeface="Arial" panose="020B0604020202020204" pitchFamily="34" charset="0"/>
              <a:cs typeface="Arial" panose="020B0604020202020204" pitchFamily="34" charset="0"/>
            </a:endParaRPr>
          </a:p>
          <a:p>
            <a:pPr marL="457200" lvl="0" indent="-320675">
              <a:spcBef>
                <a:spcPts val="500"/>
              </a:spcBef>
              <a:defRPr sz="1800"/>
            </a:pPr>
            <a:r>
              <a:rPr lang="en-US" sz="2400">
                <a:latin typeface="Arial" panose="020B0604020202020204" pitchFamily="34" charset="0"/>
                <a:cs typeface="Arial" panose="020B0604020202020204" pitchFamily="34" charset="0"/>
              </a:rPr>
              <a:t>For Community support, contact Shelley Hall at </a:t>
            </a:r>
            <a:r>
              <a:rPr lang="en-US" sz="2400">
                <a:latin typeface="Arial" panose="020B0604020202020204" pitchFamily="34" charset="0"/>
                <a:cs typeface="Arial" panose="020B0604020202020204" pitchFamily="34" charset="0"/>
                <a:hlinkClick r:id="rId7"/>
              </a:rPr>
              <a:t>shelley.hall@skywayacquisition.com</a:t>
            </a:r>
            <a:endParaRPr lang="en-US" sz="2400" dirty="0">
              <a:solidFill>
                <a:srgbClr val="FF0000"/>
              </a:solidFill>
              <a:latin typeface="Arial" panose="020B0604020202020204" pitchFamily="34" charset="0"/>
              <a:cs typeface="Arial" panose="020B0604020202020204" pitchFamily="34" charset="0"/>
            </a:endParaRPr>
          </a:p>
          <a:p>
            <a:pPr marL="708659" lvl="0" indent="-571500">
              <a:spcBef>
                <a:spcPts val="500"/>
              </a:spcBef>
              <a:defRPr sz="1800"/>
            </a:pP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17</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63106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Episode 074</a:t>
            </a:r>
          </a:p>
        </p:txBody>
      </p:sp>
      <p:sp>
        <p:nvSpPr>
          <p:cNvPr id="3" name="Subtitle 2"/>
          <p:cNvSpPr>
            <a:spLocks noGrp="1"/>
          </p:cNvSpPr>
          <p:nvPr>
            <p:ph type="subTitle" idx="1"/>
          </p:nvPr>
        </p:nvSpPr>
        <p:spPr/>
        <p:txBody>
          <a:bodyPr/>
          <a:lstStyle/>
          <a:p>
            <a:r>
              <a:rPr lang="en-US" dirty="0">
                <a:latin typeface="Arial" panose="020B0604020202020204" pitchFamily="34" charset="0"/>
                <a:ea typeface="Adobe Fan Heiti Std B" pitchFamily="34" charset="-128"/>
                <a:cs typeface="Arial" panose="020B0604020202020204" pitchFamily="34" charset="0"/>
              </a:rPr>
              <a:t>What is a FOIA Request?</a:t>
            </a:r>
          </a:p>
        </p:txBody>
      </p:sp>
      <p:sp>
        <p:nvSpPr>
          <p:cNvPr id="4" name="Text Placeholder 3"/>
          <p:cNvSpPr>
            <a:spLocks noGrp="1"/>
          </p:cNvSpPr>
          <p:nvPr>
            <p:ph type="body" sz="quarter" idx="13"/>
          </p:nvPr>
        </p:nvSpPr>
        <p:spPr>
          <a:xfrm>
            <a:off x="-14752" y="5276054"/>
            <a:ext cx="7620000" cy="868303"/>
          </a:xfrm>
        </p:spPr>
        <p:txBody>
          <a:bodyPr>
            <a:normAutofit/>
          </a:bodyPr>
          <a:lstStyle/>
          <a:p>
            <a:r>
              <a:rPr lang="en-US" dirty="0">
                <a:latin typeface="Arial" panose="020B0604020202020204" pitchFamily="34" charset="0"/>
                <a:ea typeface="Adobe Fan Heiti Std B" pitchFamily="34" charset="-128"/>
                <a:cs typeface="Arial" panose="020B0604020202020204" pitchFamily="34" charset="0"/>
              </a:rPr>
              <a:t>Original Air Date: 10 April 2016</a:t>
            </a:r>
          </a:p>
        </p:txBody>
      </p:sp>
      <p:sp>
        <p:nvSpPr>
          <p:cNvPr id="5" name="Text Placeholder 4"/>
          <p:cNvSpPr>
            <a:spLocks noGrp="1"/>
          </p:cNvSpPr>
          <p:nvPr>
            <p:ph type="body" sz="quarter" idx="14"/>
          </p:nvPr>
        </p:nvSpPr>
        <p:spPr/>
        <p:txBody>
          <a:bodyPr vert="horz" lIns="91440" tIns="45720" rIns="91440" bIns="45720" rtlCol="0" anchor="t">
            <a:normAutofit/>
          </a:bodyPr>
          <a:lstStyle/>
          <a:p>
            <a:r>
              <a:rPr lang="en-US" dirty="0">
                <a:latin typeface="Arial" panose="020B0604020202020204" pitchFamily="34" charset="0"/>
                <a:ea typeface="Adobe Fan Heiti Std B" pitchFamily="34" charset="-128"/>
                <a:cs typeface="Arial" panose="020B0604020202020204" pitchFamily="34" charset="0"/>
              </a:rPr>
              <a:t>Hosts: Kevin Jans &amp; Paul Schauer</a:t>
            </a:r>
          </a:p>
        </p:txBody>
      </p:sp>
      <p:sp>
        <p:nvSpPr>
          <p:cNvPr id="9" name="Slide Number Placeholder 8"/>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2</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75146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Formatting notes</a:t>
            </a:r>
          </a:p>
        </p:txBody>
      </p:sp>
      <p:sp>
        <p:nvSpPr>
          <p:cNvPr id="3" name="Content Placeholder 2"/>
          <p:cNvSpPr>
            <a:spLocks noGrp="1"/>
          </p:cNvSpPr>
          <p:nvPr>
            <p:ph idx="1"/>
          </p:nvPr>
        </p:nvSpPr>
        <p:spPr>
          <a:xfrm>
            <a:off x="838200" y="1825625"/>
            <a:ext cx="10515600" cy="4707910"/>
          </a:xfrm>
        </p:spPr>
        <p:txBody>
          <a:bodyPr>
            <a:noAutofit/>
          </a:bodyPr>
          <a:lstStyle/>
          <a:p>
            <a:pPr marL="461010" indent="-285750">
              <a:spcBef>
                <a:spcPts val="600"/>
              </a:spcBef>
              <a:defRPr sz="1800"/>
            </a:pPr>
            <a:r>
              <a:rPr lang="en-US" sz="2400" dirty="0">
                <a:latin typeface="Arial" panose="020B0604020202020204" pitchFamily="34" charset="0"/>
                <a:cs typeface="Arial" panose="020B0604020202020204" pitchFamily="34" charset="0"/>
              </a:rPr>
              <a:t>Hyperlinks: </a:t>
            </a:r>
            <a:r>
              <a:rPr lang="en-US" sz="2400" dirty="0">
                <a:latin typeface="Arial" panose="020B0604020202020204" pitchFamily="34" charset="0"/>
                <a:cs typeface="Arial" panose="020B0604020202020204" pitchFamily="34" charset="0"/>
                <a:hlinkClick r:id="rId3"/>
              </a:rPr>
              <a:t>Blue</a:t>
            </a:r>
            <a:r>
              <a:rPr lang="en-US" sz="2400" dirty="0">
                <a:latin typeface="Arial" panose="020B0604020202020204" pitchFamily="34" charset="0"/>
                <a:cs typeface="Arial" panose="020B0604020202020204" pitchFamily="34" charset="0"/>
              </a:rPr>
              <a:t> font indicates hyperlinks – presentation must be in ‘Slide Show’ mode to activate the link</a:t>
            </a:r>
          </a:p>
          <a:p>
            <a:pPr marL="632460" lvl="1" indent="0">
              <a:spcBef>
                <a:spcPts val="600"/>
              </a:spcBef>
              <a:buNone/>
              <a:defRPr sz="1800"/>
            </a:pPr>
            <a:endParaRPr lang="en-US" dirty="0">
              <a:latin typeface="Arial" panose="020B0604020202020204" pitchFamily="34" charset="0"/>
              <a:cs typeface="Arial" panose="020B0604020202020204" pitchFamily="34" charset="0"/>
            </a:endParaRPr>
          </a:p>
          <a:p>
            <a:pPr marL="461010" indent="-285750">
              <a:spcBef>
                <a:spcPts val="600"/>
              </a:spcBef>
              <a:defRPr sz="1800"/>
            </a:pPr>
            <a:r>
              <a:rPr lang="en-US" sz="2400" b="1" dirty="0">
                <a:solidFill>
                  <a:srgbClr val="FF0000"/>
                </a:solidFill>
                <a:latin typeface="Arial" panose="020B0604020202020204" pitchFamily="34" charset="0"/>
                <a:cs typeface="Arial" panose="020B0604020202020204" pitchFamily="34" charset="0"/>
              </a:rPr>
              <a:t>Red</a:t>
            </a:r>
            <a:r>
              <a:rPr lang="en-US" sz="2400" dirty="0">
                <a:latin typeface="Arial" panose="020B0604020202020204" pitchFamily="34" charset="0"/>
                <a:cs typeface="Arial" panose="020B0604020202020204" pitchFamily="34" charset="0"/>
              </a:rPr>
              <a:t> bold font indicates a point of emphasis</a:t>
            </a:r>
          </a:p>
          <a:p>
            <a:pPr marL="461010" indent="-285750">
              <a:spcBef>
                <a:spcPts val="600"/>
              </a:spcBef>
              <a:defRPr sz="1800"/>
            </a:pPr>
            <a:endParaRPr lang="en-US" sz="2400" dirty="0">
              <a:latin typeface="Arial" panose="020B0604020202020204" pitchFamily="34" charset="0"/>
              <a:cs typeface="Arial" panose="020B0604020202020204" pitchFamily="34" charset="0"/>
            </a:endParaRPr>
          </a:p>
          <a:p>
            <a:pPr marL="461010" indent="-285750">
              <a:spcBef>
                <a:spcPts val="600"/>
              </a:spcBef>
              <a:defRPr sz="1800"/>
            </a:pPr>
            <a:r>
              <a:rPr lang="en-US" sz="2400" b="1" dirty="0">
                <a:solidFill>
                  <a:srgbClr val="00B050"/>
                </a:solidFill>
                <a:latin typeface="Arial" panose="020B0604020202020204" pitchFamily="34" charset="0"/>
                <a:cs typeface="Arial" panose="020B0604020202020204" pitchFamily="34" charset="0"/>
              </a:rPr>
              <a:t>Green</a:t>
            </a:r>
            <a:r>
              <a:rPr lang="en-US" sz="2400" dirty="0">
                <a:latin typeface="Arial" panose="020B0604020202020204" pitchFamily="34" charset="0"/>
                <a:cs typeface="Arial" panose="020B0604020202020204" pitchFamily="34" charset="0"/>
              </a:rPr>
              <a:t> bold font indicates CO’s personal comment or perspective</a:t>
            </a:r>
          </a:p>
          <a:p>
            <a:pPr marL="175260" indent="0">
              <a:spcBef>
                <a:spcPts val="600"/>
              </a:spcBef>
              <a:buNone/>
              <a:defRPr sz="1800"/>
            </a:pP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3</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370573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Introduction</a:t>
            </a:r>
          </a:p>
        </p:txBody>
      </p:sp>
      <p:sp>
        <p:nvSpPr>
          <p:cNvPr id="3" name="Content Placeholder 2"/>
          <p:cNvSpPr>
            <a:spLocks noGrp="1"/>
          </p:cNvSpPr>
          <p:nvPr>
            <p:ph idx="1"/>
          </p:nvPr>
        </p:nvSpPr>
        <p:spPr>
          <a:xfrm>
            <a:off x="838200" y="1825625"/>
            <a:ext cx="10515600" cy="4707910"/>
          </a:xfrm>
        </p:spPr>
        <p:txBody>
          <a:bodyPr>
            <a:noAutofit/>
          </a:bodyPr>
          <a:lstStyle/>
          <a:p>
            <a:pPr marL="461010" indent="-285750">
              <a:spcBef>
                <a:spcPts val="600"/>
              </a:spcBef>
              <a:defRPr sz="1800"/>
            </a:pPr>
            <a:r>
              <a:rPr lang="en-US" sz="2400" dirty="0">
                <a:latin typeface="Arial" panose="020B0604020202020204" pitchFamily="34" charset="0"/>
                <a:cs typeface="Arial" panose="020B0604020202020204" pitchFamily="34" charset="0"/>
              </a:rPr>
              <a:t>“Open government” – </a:t>
            </a:r>
            <a:r>
              <a:rPr lang="en-US" sz="2400" dirty="0" err="1">
                <a:latin typeface="Arial" panose="020B0604020202020204" pitchFamily="34" charset="0"/>
                <a:cs typeface="Arial" panose="020B0604020202020204" pitchFamily="34" charset="0"/>
              </a:rPr>
              <a:t>ish</a:t>
            </a:r>
            <a:r>
              <a:rPr lang="en-US" sz="2400" dirty="0">
                <a:latin typeface="Arial" panose="020B0604020202020204" pitchFamily="34" charset="0"/>
                <a:cs typeface="Arial" panose="020B0604020202020204" pitchFamily="34" charset="0"/>
              </a:rPr>
              <a:t>.</a:t>
            </a:r>
          </a:p>
          <a:p>
            <a:pPr marL="461010" indent="-285750">
              <a:spcBef>
                <a:spcPts val="600"/>
              </a:spcBef>
              <a:defRPr sz="1800"/>
            </a:pPr>
            <a:endParaRPr lang="en-US" sz="2400" dirty="0">
              <a:latin typeface="Arial" panose="020B0604020202020204" pitchFamily="34" charset="0"/>
              <a:cs typeface="Arial" panose="020B0604020202020204" pitchFamily="34" charset="0"/>
            </a:endParaRPr>
          </a:p>
          <a:p>
            <a:pPr marL="461010" indent="-285750">
              <a:spcBef>
                <a:spcPts val="600"/>
              </a:spcBef>
              <a:defRPr sz="1800"/>
            </a:pPr>
            <a:r>
              <a:rPr lang="en-US" sz="2400" dirty="0">
                <a:latin typeface="Arial" panose="020B0604020202020204" pitchFamily="34" charset="0"/>
                <a:cs typeface="Arial" panose="020B0604020202020204" pitchFamily="34" charset="0"/>
              </a:rPr>
              <a:t>Per the FOIA page: </a:t>
            </a:r>
            <a:r>
              <a:rPr lang="en-US" sz="2400" dirty="0">
                <a:latin typeface="Arial" panose="020B0604020202020204" pitchFamily="34" charset="0"/>
                <a:cs typeface="Arial" panose="020B0604020202020204" pitchFamily="34" charset="0"/>
                <a:hlinkClick r:id="rId3"/>
              </a:rPr>
              <a:t>The Freedom of Information Act (FOIA) </a:t>
            </a:r>
            <a:r>
              <a:rPr lang="en-US" sz="2400" dirty="0">
                <a:latin typeface="Arial" panose="020B0604020202020204" pitchFamily="34" charset="0"/>
                <a:cs typeface="Arial" panose="020B0604020202020204" pitchFamily="34" charset="0"/>
              </a:rPr>
              <a:t>is a law that gives you the right to access information from the federal government. It is often described as the law that keeps citizens in the know about their government.</a:t>
            </a:r>
          </a:p>
          <a:p>
            <a:pPr marL="461010" indent="-285750">
              <a:spcBef>
                <a:spcPts val="600"/>
              </a:spcBef>
              <a:defRPr sz="1800"/>
            </a:pPr>
            <a:endParaRPr lang="en-US" sz="2400" dirty="0">
              <a:latin typeface="Arial" panose="020B0604020202020204" pitchFamily="34" charset="0"/>
              <a:cs typeface="Arial" panose="020B0604020202020204" pitchFamily="34" charset="0"/>
            </a:endParaRPr>
          </a:p>
          <a:p>
            <a:pPr marL="461010" indent="-285750">
              <a:spcBef>
                <a:spcPts val="600"/>
              </a:spcBef>
              <a:defRPr sz="1800"/>
            </a:pPr>
            <a:r>
              <a:rPr lang="en-US" sz="2400" dirty="0">
                <a:latin typeface="Arial" panose="020B0604020202020204" pitchFamily="34" charset="0"/>
                <a:cs typeface="Arial" panose="020B0604020202020204" pitchFamily="34" charset="0"/>
              </a:rPr>
              <a:t>FOIA requests sound simple enough</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4</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352237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What is a FOIA request?</a:t>
            </a:r>
          </a:p>
        </p:txBody>
      </p:sp>
      <p:sp>
        <p:nvSpPr>
          <p:cNvPr id="3" name="Content Placeholder 2"/>
          <p:cNvSpPr>
            <a:spLocks noGrp="1"/>
          </p:cNvSpPr>
          <p:nvPr>
            <p:ph idx="1"/>
          </p:nvPr>
        </p:nvSpPr>
        <p:spPr>
          <a:xfrm>
            <a:off x="838200" y="1825625"/>
            <a:ext cx="11057792" cy="4707910"/>
          </a:xfrm>
        </p:spPr>
        <p:txBody>
          <a:bodyPr>
            <a:noAutofit/>
          </a:bodyPr>
          <a:lstStyle/>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Statutory right to access of agency records; in short, it is a means for the governed to know what the government is up to</a:t>
            </a:r>
          </a:p>
          <a:p>
            <a:pPr lvl="0">
              <a:lnSpc>
                <a:spcPct val="100000"/>
              </a:lnSpc>
              <a:spcBef>
                <a:spcPts val="0"/>
              </a:spcBef>
              <a:buSzPct val="100000"/>
              <a:buFont typeface="Arial"/>
              <a:buChar char="•"/>
            </a:pPr>
            <a:endParaRPr lang="en-US" sz="2400" kern="0" dirty="0">
              <a:solidFill>
                <a:sysClr val="windowText" lastClr="000000"/>
              </a:solidFill>
              <a:latin typeface="Arial" panose="020B0604020202020204" pitchFamily="34" charset="0"/>
              <a:cs typeface="Arial" panose="020B0604020202020204" pitchFamily="34" charset="0"/>
              <a:sym typeface="Calibri"/>
            </a:endParaRPr>
          </a:p>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Since 1967, the Freedom of Information Act (FOIA) has enabled the public to request access to records from any federal agency. Agencies are required to disclose any information requested under the FOIA unless it falls under one of nine exemptions that protect interests such as personal privacy, national security, and law enforcement.</a:t>
            </a:r>
          </a:p>
          <a:p>
            <a:pPr lvl="0">
              <a:lnSpc>
                <a:spcPct val="100000"/>
              </a:lnSpc>
              <a:spcBef>
                <a:spcPts val="0"/>
              </a:spcBef>
              <a:buSzPct val="100000"/>
              <a:buFont typeface="Arial"/>
              <a:buChar char="•"/>
            </a:pPr>
            <a:endParaRPr lang="en-US" sz="2400" kern="0" dirty="0">
              <a:solidFill>
                <a:sysClr val="windowText" lastClr="000000"/>
              </a:solidFill>
              <a:latin typeface="Arial" panose="020B0604020202020204" pitchFamily="34" charset="0"/>
              <a:cs typeface="Arial" panose="020B0604020202020204" pitchFamily="34" charset="0"/>
              <a:sym typeface="Calibri"/>
            </a:endParaRPr>
          </a:p>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FOIA allows for the full or partial disclosure of previously unreleased information and documents controlled by the US government. </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5</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63562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What is a FOIA request?</a:t>
            </a:r>
          </a:p>
        </p:txBody>
      </p:sp>
      <p:sp>
        <p:nvSpPr>
          <p:cNvPr id="3" name="Content Placeholder 2"/>
          <p:cNvSpPr>
            <a:spLocks noGrp="1"/>
          </p:cNvSpPr>
          <p:nvPr>
            <p:ph idx="1"/>
          </p:nvPr>
        </p:nvSpPr>
        <p:spPr>
          <a:xfrm>
            <a:off x="838200" y="1825625"/>
            <a:ext cx="10515600" cy="4707910"/>
          </a:xfrm>
        </p:spPr>
        <p:txBody>
          <a:bodyPr>
            <a:noAutofit/>
          </a:bodyPr>
          <a:lstStyle/>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The Act </a:t>
            </a:r>
          </a:p>
          <a:p>
            <a:pPr marL="685800"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defines agency records subject to disclosure</a:t>
            </a:r>
          </a:p>
          <a:p>
            <a:pPr marL="685800"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outlines mandatory disclosure procedures</a:t>
            </a:r>
          </a:p>
          <a:p>
            <a:pPr marL="685800"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grants nine exemptions to the statute</a:t>
            </a:r>
          </a:p>
          <a:p>
            <a:pPr lvl="0">
              <a:buSzPct val="100000"/>
              <a:buFont typeface="Arial"/>
              <a:buChar char="•"/>
            </a:pPr>
            <a:endParaRPr lang="en-US" sz="2400" kern="0" dirty="0">
              <a:solidFill>
                <a:sysClr val="windowText" lastClr="000000"/>
              </a:solidFill>
              <a:latin typeface="Arial" panose="020B0604020202020204" pitchFamily="34" charset="0"/>
              <a:cs typeface="Arial" panose="020B0604020202020204" pitchFamily="34" charset="0"/>
              <a:sym typeface="Calibri"/>
            </a:endParaRPr>
          </a:p>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In addition, § 522(a)(3) requires every agency, "upon any request for records which. . . reasonably describes such records" to make such records "promptly available to any person.”</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6</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62265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What is a FOIA request?</a:t>
            </a:r>
          </a:p>
        </p:txBody>
      </p:sp>
      <p:sp>
        <p:nvSpPr>
          <p:cNvPr id="3" name="Content Placeholder 2"/>
          <p:cNvSpPr>
            <a:spLocks noGrp="1"/>
          </p:cNvSpPr>
          <p:nvPr>
            <p:ph idx="1"/>
          </p:nvPr>
        </p:nvSpPr>
        <p:spPr>
          <a:xfrm>
            <a:off x="838200" y="1825625"/>
            <a:ext cx="10515600" cy="4707910"/>
          </a:xfrm>
        </p:spPr>
        <p:txBody>
          <a:bodyPr>
            <a:noAutofit/>
          </a:bodyPr>
          <a:lstStyle/>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If an agency improperly withholds any documents, the district court has jurisdiction to order their production.</a:t>
            </a:r>
          </a:p>
          <a:p>
            <a:pPr lvl="0">
              <a:buSzPct val="100000"/>
              <a:buFont typeface="Arial"/>
              <a:buChar char="•"/>
            </a:pPr>
            <a:endParaRPr lang="en-US" sz="2400" kern="0" dirty="0">
              <a:solidFill>
                <a:sysClr val="windowText" lastClr="000000"/>
              </a:solidFill>
              <a:latin typeface="Arial" panose="020B0604020202020204" pitchFamily="34" charset="0"/>
              <a:cs typeface="Arial" panose="020B0604020202020204" pitchFamily="34" charset="0"/>
              <a:sym typeface="Calibri"/>
            </a:endParaRPr>
          </a:p>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Unlike the review of other agency action that must be upheld if supported by substantial evidence and not arbitrary or capricious, FOIA expressly places the burden "on the agency to sustain its action," and directs the district courts to "determine the matter de novo."</a:t>
            </a:r>
          </a:p>
          <a:p>
            <a:pPr lvl="0">
              <a:buSzPct val="100000"/>
              <a:buFont typeface="Arial"/>
              <a:buChar char="•"/>
            </a:pPr>
            <a:endParaRPr lang="en-US" sz="2400" kern="0" dirty="0">
              <a:solidFill>
                <a:sysClr val="windowText" lastClr="000000"/>
              </a:solidFill>
              <a:latin typeface="Arial" panose="020B0604020202020204" pitchFamily="34" charset="0"/>
              <a:cs typeface="Arial" panose="020B0604020202020204" pitchFamily="34" charset="0"/>
              <a:sym typeface="Calibri"/>
            </a:endParaRPr>
          </a:p>
          <a:p>
            <a:pPr lvl="0">
              <a:buSzPct val="100000"/>
              <a:buFont typeface="Arial"/>
              <a:buChar char="•"/>
            </a:pPr>
            <a:r>
              <a:rPr lang="en-US" sz="2400" kern="0" dirty="0">
                <a:solidFill>
                  <a:sysClr val="windowText" lastClr="000000"/>
                </a:solidFill>
                <a:latin typeface="Arial" panose="020B0604020202020204" pitchFamily="34" charset="0"/>
                <a:cs typeface="Arial" panose="020B0604020202020204" pitchFamily="34" charset="0"/>
                <a:sym typeface="Calibri"/>
              </a:rPr>
              <a:t>This is the Federal level only, states sometimes have their own, which we are not covering here.</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7</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69522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What is ‘protected’ from FOIA requests?</a:t>
            </a:r>
          </a:p>
        </p:txBody>
      </p:sp>
      <p:sp>
        <p:nvSpPr>
          <p:cNvPr id="3" name="Content Placeholder 2"/>
          <p:cNvSpPr>
            <a:spLocks noGrp="1"/>
          </p:cNvSpPr>
          <p:nvPr>
            <p:ph idx="1"/>
          </p:nvPr>
        </p:nvSpPr>
        <p:spPr>
          <a:xfrm>
            <a:off x="838200" y="1825625"/>
            <a:ext cx="11277600" cy="4707910"/>
          </a:xfrm>
        </p:spPr>
        <p:txBody>
          <a:bodyPr>
            <a:noAutofit/>
          </a:bodyPr>
          <a:lstStyle/>
          <a:p>
            <a:pPr marL="0" lvl="0" indent="0">
              <a:buSzPct val="100000"/>
              <a:buNone/>
            </a:pPr>
            <a:r>
              <a:rPr lang="en-US" sz="2400" kern="0" dirty="0">
                <a:solidFill>
                  <a:sysClr val="windowText" lastClr="000000"/>
                </a:solidFill>
                <a:latin typeface="Arial" panose="020B0604020202020204" pitchFamily="34" charset="0"/>
                <a:cs typeface="Arial" panose="020B0604020202020204" pitchFamily="34" charset="0"/>
                <a:sym typeface="Calibri"/>
              </a:rPr>
              <a:t>The nine current exemptions to the FOIA address issues of sensitivity and personal rights: </a:t>
            </a:r>
          </a:p>
          <a:p>
            <a:pPr marL="914400" lvl="0" indent="-457200">
              <a:buSzPct val="100000"/>
              <a:buFont typeface="+mj-lt"/>
              <a:buAutoNum type="arabicParenR"/>
            </a:pPr>
            <a:r>
              <a:rPr lang="en-US" sz="2400" kern="0" dirty="0">
                <a:solidFill>
                  <a:sysClr val="windowText" lastClr="000000"/>
                </a:solidFill>
                <a:latin typeface="Arial" panose="020B0604020202020204" pitchFamily="34" charset="0"/>
                <a:cs typeface="Arial" panose="020B0604020202020204" pitchFamily="34" charset="0"/>
                <a:sym typeface="Calibri"/>
              </a:rPr>
              <a:t>Classified information</a:t>
            </a:r>
          </a:p>
          <a:p>
            <a:pPr marL="914400" lvl="0" indent="-457200">
              <a:buSzPct val="100000"/>
              <a:buFont typeface="+mj-lt"/>
              <a:buAutoNum type="arabicParenR"/>
            </a:pPr>
            <a:r>
              <a:rPr lang="en-US" sz="2400" kern="0" dirty="0">
                <a:solidFill>
                  <a:sysClr val="windowText" lastClr="000000"/>
                </a:solidFill>
                <a:latin typeface="Arial" panose="020B0604020202020204" pitchFamily="34" charset="0"/>
                <a:cs typeface="Arial" panose="020B0604020202020204" pitchFamily="34" charset="0"/>
                <a:sym typeface="Calibri"/>
              </a:rPr>
              <a:t>Related solely to the internal personnel rules and practices of </a:t>
            </a:r>
            <a:r>
              <a:rPr lang="en-US" sz="2400" kern="0">
                <a:solidFill>
                  <a:sysClr val="windowText" lastClr="000000"/>
                </a:solidFill>
                <a:latin typeface="Arial" panose="020B0604020202020204" pitchFamily="34" charset="0"/>
                <a:cs typeface="Arial" panose="020B0604020202020204" pitchFamily="34" charset="0"/>
                <a:sym typeface="Calibri"/>
              </a:rPr>
              <a:t>an agency</a:t>
            </a:r>
            <a:endParaRPr lang="en-US" sz="2400" kern="0" dirty="0">
              <a:solidFill>
                <a:sysClr val="windowText" lastClr="000000"/>
              </a:solidFill>
              <a:latin typeface="Arial" panose="020B0604020202020204" pitchFamily="34" charset="0"/>
              <a:cs typeface="Arial" panose="020B0604020202020204" pitchFamily="34" charset="0"/>
              <a:sym typeface="Calibri"/>
            </a:endParaRPr>
          </a:p>
          <a:p>
            <a:pPr marL="914400" lvl="0" indent="-457200">
              <a:buSzPct val="100000"/>
              <a:buFont typeface="+mj-lt"/>
              <a:buAutoNum type="arabicParenR"/>
            </a:pPr>
            <a:r>
              <a:rPr lang="en-US" sz="2400" kern="0" dirty="0">
                <a:solidFill>
                  <a:sysClr val="windowText" lastClr="000000"/>
                </a:solidFill>
                <a:latin typeface="Arial" panose="020B0604020202020204" pitchFamily="34" charset="0"/>
                <a:cs typeface="Arial" panose="020B0604020202020204" pitchFamily="34" charset="0"/>
                <a:sym typeface="Calibri"/>
              </a:rPr>
              <a:t>Specifically exempted from disclosure by statute, provided that such statute </a:t>
            </a:r>
          </a:p>
          <a:p>
            <a:pPr marL="1371600" lvl="0" indent="-457200">
              <a:buSzPct val="100000"/>
              <a:buFont typeface="+mj-lt"/>
              <a:buAutoNum type="alphaLcPeriod"/>
            </a:pPr>
            <a:r>
              <a:rPr lang="en-US" sz="2400" kern="0" dirty="0">
                <a:solidFill>
                  <a:sysClr val="windowText" lastClr="000000"/>
                </a:solidFill>
                <a:latin typeface="Arial" panose="020B0604020202020204" pitchFamily="34" charset="0"/>
                <a:cs typeface="Arial" panose="020B0604020202020204" pitchFamily="34" charset="0"/>
                <a:sym typeface="Calibri"/>
              </a:rPr>
              <a:t>Requires that the matters be withheld from the public in such a manner as to leave no discretion on the issue, or </a:t>
            </a:r>
          </a:p>
          <a:p>
            <a:pPr marL="1371600" lvl="0" indent="-457200">
              <a:buSzPct val="100000"/>
              <a:buFont typeface="+mj-lt"/>
              <a:buAutoNum type="alphaLcPeriod"/>
            </a:pPr>
            <a:r>
              <a:rPr lang="en-US" sz="2400" kern="0" dirty="0">
                <a:solidFill>
                  <a:sysClr val="windowText" lastClr="000000"/>
                </a:solidFill>
                <a:latin typeface="Arial" panose="020B0604020202020204" pitchFamily="34" charset="0"/>
                <a:cs typeface="Arial" panose="020B0604020202020204" pitchFamily="34" charset="0"/>
                <a:sym typeface="Calibri"/>
              </a:rPr>
              <a:t>Establishes particular criteria for withholding or refers to particular types of matters to be withheld</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8</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398053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charset="0"/>
                <a:ea typeface="Arial" charset="0"/>
                <a:cs typeface="Arial" charset="0"/>
              </a:rPr>
              <a:t>What is ‘protected’ from FOIA requests?</a:t>
            </a:r>
          </a:p>
        </p:txBody>
      </p:sp>
      <p:sp>
        <p:nvSpPr>
          <p:cNvPr id="3" name="Content Placeholder 2"/>
          <p:cNvSpPr>
            <a:spLocks noGrp="1"/>
          </p:cNvSpPr>
          <p:nvPr>
            <p:ph idx="1"/>
          </p:nvPr>
        </p:nvSpPr>
        <p:spPr>
          <a:xfrm>
            <a:off x="838200" y="1825625"/>
            <a:ext cx="11277600" cy="4707910"/>
          </a:xfrm>
        </p:spPr>
        <p:txBody>
          <a:bodyPr>
            <a:noAutofit/>
          </a:bodyPr>
          <a:lstStyle/>
          <a:p>
            <a:pPr marL="914400" lvl="0" indent="-457200">
              <a:buSzPct val="100000"/>
              <a:buFont typeface="+mj-lt"/>
              <a:buAutoNum type="arabicParenR" startAt="4"/>
            </a:pPr>
            <a:r>
              <a:rPr lang="en-US" sz="2400" kern="0" dirty="0">
                <a:solidFill>
                  <a:sysClr val="windowText" lastClr="000000"/>
                </a:solidFill>
                <a:latin typeface="Arial" panose="020B0604020202020204" pitchFamily="34" charset="0"/>
                <a:cs typeface="Arial" panose="020B0604020202020204" pitchFamily="34" charset="0"/>
                <a:sym typeface="Calibri"/>
              </a:rPr>
              <a:t>Trade secrets and commercial or financial information obtained from a person and privileged or confidential</a:t>
            </a:r>
          </a:p>
          <a:p>
            <a:pPr marL="914400" lvl="0" indent="-457200">
              <a:buSzPct val="100000"/>
              <a:buFont typeface="+mj-lt"/>
              <a:buAutoNum type="arabicParenR" startAt="4"/>
            </a:pPr>
            <a:r>
              <a:rPr lang="en-US" sz="2400" kern="0" dirty="0">
                <a:solidFill>
                  <a:sysClr val="windowText" lastClr="000000"/>
                </a:solidFill>
                <a:latin typeface="Arial" panose="020B0604020202020204" pitchFamily="34" charset="0"/>
                <a:cs typeface="Arial" panose="020B0604020202020204" pitchFamily="34" charset="0"/>
                <a:sym typeface="Calibri"/>
              </a:rPr>
              <a:t>Inter-agency or intra-agency memoranda or letters which general protected in law suits</a:t>
            </a:r>
          </a:p>
          <a:p>
            <a:pPr marL="914400" lvl="0" indent="-457200">
              <a:buSzPct val="100000"/>
              <a:buFont typeface="+mj-lt"/>
              <a:buAutoNum type="arabicParenR" startAt="4"/>
            </a:pPr>
            <a:r>
              <a:rPr lang="en-US" sz="2400" kern="0" dirty="0">
                <a:solidFill>
                  <a:sysClr val="windowText" lastClr="000000"/>
                </a:solidFill>
                <a:latin typeface="Arial" panose="020B0604020202020204" pitchFamily="34" charset="0"/>
                <a:cs typeface="Arial" panose="020B0604020202020204" pitchFamily="34" charset="0"/>
                <a:sym typeface="Calibri"/>
              </a:rPr>
              <a:t>Personnel and medical files (or similar) that risk invasion of personal privacy</a:t>
            </a:r>
          </a:p>
          <a:p>
            <a:pPr marL="914400" lvl="0" indent="-457200">
              <a:buSzPct val="100000"/>
              <a:buFont typeface="+mj-lt"/>
              <a:buAutoNum type="arabicParenR" startAt="4"/>
            </a:pPr>
            <a:r>
              <a:rPr lang="en-US" sz="2400" kern="0" dirty="0">
                <a:solidFill>
                  <a:sysClr val="windowText" lastClr="000000"/>
                </a:solidFill>
                <a:latin typeface="Arial" panose="020B0604020202020204" pitchFamily="34" charset="0"/>
                <a:cs typeface="Arial" panose="020B0604020202020204" pitchFamily="34" charset="0"/>
                <a:sym typeface="Calibri"/>
              </a:rPr>
              <a:t>Compiled for law enforcement purposes and related to investigations or prosecutions, or personal privacy</a:t>
            </a:r>
          </a:p>
          <a:p>
            <a:pPr marL="914400" lvl="0" indent="-457200">
              <a:buSzPct val="100000"/>
              <a:buFont typeface="+mj-lt"/>
              <a:buAutoNum type="arabicParenR" startAt="4"/>
            </a:pPr>
            <a:r>
              <a:rPr lang="en-US" sz="2400" kern="0" dirty="0">
                <a:solidFill>
                  <a:sysClr val="windowText" lastClr="000000"/>
                </a:solidFill>
                <a:latin typeface="Arial" panose="020B0604020202020204" pitchFamily="34" charset="0"/>
                <a:cs typeface="Arial" panose="020B0604020202020204" pitchFamily="34" charset="0"/>
                <a:sym typeface="Calibri"/>
              </a:rPr>
              <a:t>Some banking or financial records</a:t>
            </a:r>
          </a:p>
          <a:p>
            <a:pPr marL="914400" lvl="0" indent="-457200">
              <a:buSzPct val="100000"/>
              <a:buFont typeface="+mj-lt"/>
              <a:buAutoNum type="arabicParenR" startAt="4"/>
            </a:pPr>
            <a:r>
              <a:rPr lang="en-US" sz="2400" kern="0" dirty="0">
                <a:solidFill>
                  <a:sysClr val="windowText" lastClr="000000"/>
                </a:solidFill>
                <a:latin typeface="Arial" panose="020B0604020202020204" pitchFamily="34" charset="0"/>
                <a:cs typeface="Arial" panose="020B0604020202020204" pitchFamily="34" charset="0"/>
                <a:sym typeface="Calibri"/>
              </a:rPr>
              <a:t>Geological and geophysical information and data, including maps, concerning wells. </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9</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19501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31312</TotalTime>
  <Words>1086</Words>
  <Application>Microsoft Office PowerPoint</Application>
  <PresentationFormat>Widescreen</PresentationFormat>
  <Paragraphs>155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Contracting Officer Podcast Slides</vt:lpstr>
      <vt:lpstr>Episode 074</vt:lpstr>
      <vt:lpstr>Formatting notes</vt:lpstr>
      <vt:lpstr>Introduction</vt:lpstr>
      <vt:lpstr>What is a FOIA request?</vt:lpstr>
      <vt:lpstr>What is a FOIA request?</vt:lpstr>
      <vt:lpstr>What is a FOIA request?</vt:lpstr>
      <vt:lpstr>What is ‘protected’ from FOIA requests?</vt:lpstr>
      <vt:lpstr>What is ‘protected’ from FOIA requests?</vt:lpstr>
      <vt:lpstr>When do FOIA requests happen?</vt:lpstr>
      <vt:lpstr>Why are FOIA requests important?</vt:lpstr>
      <vt:lpstr>Why are FOIA requests important?</vt:lpstr>
      <vt:lpstr>Why are FOIA requests important?</vt:lpstr>
      <vt:lpstr>Why Should Government Care?</vt:lpstr>
      <vt:lpstr>Why Should Industry Care?</vt:lpstr>
      <vt:lpstr>Summary</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Licata</dc:creator>
  <cp:lastModifiedBy>Tim Griggs</cp:lastModifiedBy>
  <cp:revision>645</cp:revision>
  <dcterms:created xsi:type="dcterms:W3CDTF">2015-02-19T20:15:48Z</dcterms:created>
  <dcterms:modified xsi:type="dcterms:W3CDTF">2016-07-10T20:04:34Z</dcterms:modified>
</cp:coreProperties>
</file>